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bin" ContentType="application/vnd.openxmlformats-officedocument.oleObject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76"/>
  </p:notesMasterIdLst>
  <p:sldIdLst>
    <p:sldId id="640" r:id="rId2"/>
    <p:sldId id="641" r:id="rId3"/>
    <p:sldId id="642" r:id="rId4"/>
    <p:sldId id="643" r:id="rId5"/>
    <p:sldId id="644" r:id="rId6"/>
    <p:sldId id="645" r:id="rId7"/>
    <p:sldId id="646" r:id="rId8"/>
    <p:sldId id="647" r:id="rId9"/>
    <p:sldId id="648" r:id="rId10"/>
    <p:sldId id="649" r:id="rId11"/>
    <p:sldId id="650" r:id="rId12"/>
    <p:sldId id="651" r:id="rId13"/>
    <p:sldId id="652" r:id="rId14"/>
    <p:sldId id="679" r:id="rId15"/>
    <p:sldId id="680" r:id="rId16"/>
    <p:sldId id="654" r:id="rId17"/>
    <p:sldId id="655" r:id="rId18"/>
    <p:sldId id="656" r:id="rId19"/>
    <p:sldId id="657" r:id="rId20"/>
    <p:sldId id="658" r:id="rId21"/>
    <p:sldId id="659" r:id="rId22"/>
    <p:sldId id="660" r:id="rId23"/>
    <p:sldId id="661" r:id="rId24"/>
    <p:sldId id="662" r:id="rId25"/>
    <p:sldId id="663" r:id="rId26"/>
    <p:sldId id="279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5" r:id="rId39"/>
    <p:sldId id="676" r:id="rId40"/>
    <p:sldId id="678" r:id="rId41"/>
    <p:sldId id="463" r:id="rId42"/>
    <p:sldId id="377" r:id="rId43"/>
    <p:sldId id="379" r:id="rId44"/>
    <p:sldId id="464" r:id="rId45"/>
    <p:sldId id="465" r:id="rId46"/>
    <p:sldId id="466" r:id="rId47"/>
    <p:sldId id="467" r:id="rId48"/>
    <p:sldId id="468" r:id="rId49"/>
    <p:sldId id="469" r:id="rId50"/>
    <p:sldId id="471" r:id="rId51"/>
    <p:sldId id="472" r:id="rId52"/>
    <p:sldId id="473" r:id="rId53"/>
    <p:sldId id="476" r:id="rId54"/>
    <p:sldId id="475" r:id="rId55"/>
    <p:sldId id="481" r:id="rId56"/>
    <p:sldId id="477" r:id="rId57"/>
    <p:sldId id="474" r:id="rId58"/>
    <p:sldId id="380" r:id="rId59"/>
    <p:sldId id="470" r:id="rId60"/>
    <p:sldId id="478" r:id="rId61"/>
    <p:sldId id="480" r:id="rId62"/>
    <p:sldId id="482" r:id="rId63"/>
    <p:sldId id="483" r:id="rId64"/>
    <p:sldId id="484" r:id="rId65"/>
    <p:sldId id="490" r:id="rId66"/>
    <p:sldId id="492" r:id="rId67"/>
    <p:sldId id="494" r:id="rId68"/>
    <p:sldId id="496" r:id="rId69"/>
    <p:sldId id="495" r:id="rId70"/>
    <p:sldId id="487" r:id="rId71"/>
    <p:sldId id="485" r:id="rId72"/>
    <p:sldId id="486" r:id="rId73"/>
    <p:sldId id="488" r:id="rId74"/>
    <p:sldId id="489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2" autoAdjust="0"/>
    <p:restoredTop sz="90127"/>
  </p:normalViewPr>
  <p:slideViewPr>
    <p:cSldViewPr>
      <p:cViewPr>
        <p:scale>
          <a:sx n="109" d="100"/>
          <a:sy n="109" d="100"/>
        </p:scale>
        <p:origin x="656" y="14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40086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" Type="http://schemas.openxmlformats.org/officeDocument/2006/relationships/slide" Target="slides/slide3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" Type="http://schemas.openxmlformats.org/officeDocument/2006/relationships/slide" Target="slides/slide4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" Type="http://schemas.openxmlformats.org/officeDocument/2006/relationships/slide" Target="slides/slide5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" Type="http://schemas.openxmlformats.org/officeDocument/2006/relationships/slide" Target="slides/slide6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8" Type="http://schemas.openxmlformats.org/officeDocument/2006/relationships/slide" Target="slides/slide7.xml"/><Relationship Id="rId80" Type="http://schemas.openxmlformats.org/officeDocument/2006/relationships/tableStyles" Target="tableStyles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12/13/23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548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18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0C43D0E-309D-4649-A16F-F8DD2FD87374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193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D6DAEF2-1737-4D95-A8F4-CE741D9A787F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619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EAD7E77-5A87-4BAF-B148-8022E3A28DF0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522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1F04A7F-8F68-4F01-8422-03C30A05F5AE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9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00D820D-35F4-4760-8A0D-803D807186FA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560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00D820D-35F4-4760-8A0D-803D807186FA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785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A63B86F-F468-495A-A752-BDF565C2580F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616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CCE53C1-C373-4478-BD98-C27B7739E254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567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B677FFF-810A-4655-85B1-B8D333B9502C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763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463768A-38E6-4F23-B438-7F12501E516E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90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8E60A91-8CE1-4BF7-BC15-2DABE558891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3797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3DF1D91-B782-4872-B0BB-1579D2F26227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35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0D8FE6C-5C8D-4F37-A7FA-0983DC09BE8C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1186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330700F-E36C-4448-9029-B7CDA96A087D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217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696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9AA83B7C-20BE-4CB0-B8B6-9D347B3F5A44}" type="slidenum">
              <a:rPr lang="en-CA" altLang="en-US" sz="1200"/>
              <a:pPr algn="r" eaLnBrk="1" hangingPunct="1"/>
              <a:t>23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505498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706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AB858420-2B07-47F5-8769-2090587B7F19}" type="slidenum">
              <a:rPr lang="en-CA" altLang="en-US" sz="1200"/>
              <a:pPr algn="r" eaLnBrk="1" hangingPunct="1"/>
              <a:t>24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1308712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450EF24C-3D77-4FB8-91AC-A5711EBF99EB}" type="slidenum">
              <a:rPr lang="en-CA" altLang="en-US" sz="1200"/>
              <a:pPr algn="r" eaLnBrk="1" hangingPunct="1"/>
              <a:t>25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1177054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C60ED5F6-A8EA-CB4F-A7F1-C0F6B1E226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26DD103-0D92-0946-B45F-0462AD97FA85}" type="slidenum">
              <a:rPr lang="en-US" altLang="en-US" sz="1200">
                <a:latin typeface="Arial" panose="020B0604020202020204" pitchFamily="34" charset="0"/>
              </a:rPr>
              <a:pPr/>
              <a:t>26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8D14DDE-EA86-1644-BA6F-D3BE7FDF3A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B0491D9-E8AD-6B43-98C2-F1787326BC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6432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3D08970-DC56-485C-8817-1D0AC55AD05B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3603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0D5BBBFC-19DC-40E6-B4EE-D56800BDEE12}" type="slidenum">
              <a:rPr lang="en-CA" altLang="en-US" sz="1200"/>
              <a:pPr algn="r" eaLnBrk="1" hangingPunct="1"/>
              <a:t>28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1422366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747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DFB73B77-9D4C-4C57-8C29-17BA60FB9C61}" type="slidenum">
              <a:rPr lang="en-CA" altLang="en-US" sz="1200"/>
              <a:pPr algn="r" eaLnBrk="1" hangingPunct="1"/>
              <a:t>29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115960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2CAD9BF-833C-46E6-AB3B-B16DA4869BB0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194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30D48FB4-9A5B-415F-B819-AF3800F43AF0}" type="slidenum">
              <a:rPr lang="en-CA" altLang="en-US" sz="1200"/>
              <a:pPr algn="r" eaLnBrk="1" hangingPunct="1"/>
              <a:t>30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602564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7680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5B6CD0E8-EEE3-4902-A388-70506FD8A813}" type="slidenum">
              <a:rPr lang="en-CA" altLang="en-US" sz="1200"/>
              <a:pPr algn="r" eaLnBrk="1" hangingPunct="1"/>
              <a:t>31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2031576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30FB74B3-E9C5-480C-A1B2-02D1CD35961F}" type="slidenum">
              <a:rPr lang="en-CA" altLang="en-US" sz="1200"/>
              <a:pPr algn="r" eaLnBrk="1" hangingPunct="1"/>
              <a:t>32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1395461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5320E7D0-C8D7-4E0D-B72B-3EC5F29060B8}" type="slidenum">
              <a:rPr lang="en-CA" altLang="en-US" sz="1200"/>
              <a:pPr algn="r" eaLnBrk="1" hangingPunct="1"/>
              <a:t>33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1470649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7987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920943B7-C55E-47FA-8B56-43EFDAB580C8}" type="slidenum">
              <a:rPr lang="en-CA" altLang="en-US" sz="1200"/>
              <a:pPr algn="r" eaLnBrk="1" hangingPunct="1"/>
              <a:t>34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1588489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8090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562150FF-0891-4E34-8AAC-4F3FA02A381E}" type="slidenum">
              <a:rPr lang="en-CA" altLang="en-US" sz="1200"/>
              <a:pPr algn="r" eaLnBrk="1" hangingPunct="1"/>
              <a:t>35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1521632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107CB0-3DF3-43A8-A9FF-7016AE53A9EF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574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B096E0-F4A9-421D-B0FF-146FF4107D46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147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6C896-0B6E-4AEB-882B-03B67F4FD9C3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650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381FDE-0AEA-450C-B50F-BB2882B87739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46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980D73-5A51-41E8-8AE4-269720879559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367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2AD5873-22B5-4D2D-931B-DF6B9A271033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1358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521351-8C39-48D2-8B8F-88B44BEF7DDC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16042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90207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6897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998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9392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460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6394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55519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555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341EB4C-6926-4B56-B39C-42EF58BCDEC9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09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454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E2706-ACFD-449C-A27C-355E54181F71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59648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40774F-645E-43F3-8684-9023E59F4962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950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7FADCE-659C-453E-AF48-BEE81D58AFA0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700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8E18CAC-F6E5-43DB-8F56-CA7E914105AC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37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31216D8-4DE1-4FDC-821F-FAD73140BDD3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0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528F5F2-00A9-4001-AA69-829DD2D159C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9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9A057BC-83A7-4592-9DF5-5A1BA5B751C2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652054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 userDrawn="1"/>
        </p:nvSpPr>
        <p:spPr bwMode="auto">
          <a:xfrm>
            <a:off x="2068513" y="174625"/>
            <a:ext cx="5003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A* Search Algorithm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420100" y="628650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fld id="{DF1803B1-F826-433F-87F0-05B872537EDB}" type="slidenum">
              <a:rPr lang="en-CA" sz="1400"/>
              <a:pPr>
                <a:defRPr/>
              </a:pPr>
              <a:t>‹#›</a:t>
            </a:fld>
            <a:endParaRPr lang="en-CA" sz="140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2800" b="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208961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9.wmf"/><Relationship Id="rId7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 fontScale="9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Algorithms and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1295400" y="37544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/>
              <a:t>A* search</a:t>
            </a:r>
            <a:r>
              <a:rPr lang="zh-CN" altLang="en-US" dirty="0"/>
              <a:t> </a:t>
            </a:r>
            <a:r>
              <a:rPr lang="en-US" altLang="zh-CN" dirty="0"/>
              <a:t>and Backtracking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8" name="Picture 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8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wharder\Desktop\slove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6116638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Idea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the weight of the path up to </a:t>
            </a:r>
            <a:r>
              <a:rPr lang="en-US" altLang="en-US" dirty="0" err="1">
                <a:latin typeface="Arial" charset="0"/>
                <a:cs typeface="Arial" charset="0"/>
              </a:rPr>
              <a:t>Kranj</a:t>
            </a:r>
            <a:r>
              <a:rPr lang="en-US" altLang="en-US" dirty="0">
                <a:latin typeface="Arial" charset="0"/>
                <a:cs typeface="Arial" charset="0"/>
              </a:rPr>
              <a:t> is</a:t>
            </a:r>
          </a:p>
          <a:p>
            <a:pPr algn="ctr" eaLnBrk="1" hangingPunct="1">
              <a:buFont typeface="Arial" charset="0"/>
              <a:buNone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w(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Kranj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d(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Kamnik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Kranj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en-US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US" altLang="en-US" dirty="0" err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Kranj</a:t>
            </a:r>
            <a:r>
              <a:rPr lang="en-US" altLang="en-US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dirty="0" err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Bohinj</a:t>
            </a:r>
            <a:r>
              <a:rPr lang="en-US" altLang="en-US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= 60 km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22888" y="361791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7153275" y="3754438"/>
            <a:ext cx="357188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5367" name="Straight Connector 8"/>
          <p:cNvCxnSpPr>
            <a:cxnSpLocks noChangeShapeType="1"/>
          </p:cNvCxnSpPr>
          <p:nvPr/>
        </p:nvCxnSpPr>
        <p:spPr bwMode="auto">
          <a:xfrm>
            <a:off x="2714625" y="3063875"/>
            <a:ext cx="2714625" cy="500063"/>
          </a:xfrm>
          <a:prstGeom prst="line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TextBox 9"/>
          <p:cNvSpPr txBox="1">
            <a:spLocks noChangeArrowheads="1"/>
          </p:cNvSpPr>
          <p:nvPr/>
        </p:nvSpPr>
        <p:spPr bwMode="auto">
          <a:xfrm rot="566893">
            <a:off x="3597275" y="2981325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32 km</a:t>
            </a:r>
          </a:p>
        </p:txBody>
      </p:sp>
      <p:sp>
        <p:nvSpPr>
          <p:cNvPr id="11" name="Oval 10"/>
          <p:cNvSpPr/>
          <p:nvPr/>
        </p:nvSpPr>
        <p:spPr>
          <a:xfrm>
            <a:off x="2347913" y="298291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5370" name="TextBox 7"/>
          <p:cNvSpPr txBox="1">
            <a:spLocks noChangeArrowheads="1"/>
          </p:cNvSpPr>
          <p:nvPr/>
        </p:nvSpPr>
        <p:spPr bwMode="auto">
          <a:xfrm>
            <a:off x="5715000" y="3336925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28 km</a:t>
            </a:r>
          </a:p>
        </p:txBody>
      </p:sp>
      <p:pic>
        <p:nvPicPr>
          <p:cNvPr id="15371" name="Picture 1537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dwharder\Desktop\slove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6116638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Idea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Any path extending this given path to </a:t>
            </a:r>
            <a:r>
              <a:rPr lang="en-US" altLang="en-US" dirty="0" err="1">
                <a:latin typeface="Arial" charset="0"/>
                <a:cs typeface="Arial" charset="0"/>
              </a:rPr>
              <a:t>Bohimj</a:t>
            </a:r>
            <a:r>
              <a:rPr lang="en-US" altLang="en-US" dirty="0">
                <a:latin typeface="Arial" charset="0"/>
                <a:cs typeface="Arial" charset="0"/>
              </a:rPr>
              <a:t> must be at least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60 km</a:t>
            </a:r>
          </a:p>
        </p:txBody>
      </p:sp>
      <p:sp>
        <p:nvSpPr>
          <p:cNvPr id="6" name="Oval 5"/>
          <p:cNvSpPr/>
          <p:nvPr/>
        </p:nvSpPr>
        <p:spPr>
          <a:xfrm>
            <a:off x="5322888" y="361791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7153275" y="3754438"/>
            <a:ext cx="357188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6391" name="TextBox 7"/>
          <p:cNvSpPr txBox="1">
            <a:spLocks noChangeArrowheads="1"/>
          </p:cNvSpPr>
          <p:nvPr/>
        </p:nvSpPr>
        <p:spPr bwMode="auto">
          <a:xfrm>
            <a:off x="5715000" y="3336925"/>
            <a:ext cx="768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latin typeface="Times New Roman" pitchFamily="18" charset="0"/>
                <a:cs typeface="Times New Roman" pitchFamily="18" charset="0"/>
              </a:rPr>
              <a:t>28 km</a:t>
            </a:r>
          </a:p>
        </p:txBody>
      </p:sp>
      <p:cxnSp>
        <p:nvCxnSpPr>
          <p:cNvPr id="16392" name="Straight Connector 8"/>
          <p:cNvCxnSpPr>
            <a:cxnSpLocks noChangeShapeType="1"/>
          </p:cNvCxnSpPr>
          <p:nvPr/>
        </p:nvCxnSpPr>
        <p:spPr bwMode="auto">
          <a:xfrm>
            <a:off x="2714625" y="3063875"/>
            <a:ext cx="2714625" cy="500063"/>
          </a:xfrm>
          <a:prstGeom prst="line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3" name="TextBox 9"/>
          <p:cNvSpPr txBox="1">
            <a:spLocks noChangeArrowheads="1"/>
          </p:cNvSpPr>
          <p:nvPr/>
        </p:nvSpPr>
        <p:spPr bwMode="auto">
          <a:xfrm rot="566893">
            <a:off x="3597275" y="2981325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32 km</a:t>
            </a:r>
          </a:p>
        </p:txBody>
      </p:sp>
      <p:sp>
        <p:nvSpPr>
          <p:cNvPr id="11" name="Oval 10"/>
          <p:cNvSpPr/>
          <p:nvPr/>
        </p:nvSpPr>
        <p:spPr>
          <a:xfrm>
            <a:off x="2347913" y="298291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16394" name="Picture 16393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value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w(Kranj)</a:t>
            </a:r>
            <a:r>
              <a:rPr lang="en-CA" altLang="en-US">
                <a:latin typeface="Arial" charset="0"/>
                <a:cs typeface="Arial" charset="0"/>
              </a:rPr>
              <a:t> represents the shortest possible distance from Kamnik to Bohinj given that we follow the path to Kranj</a:t>
            </a:r>
          </a:p>
          <a:p>
            <a:pPr eaLnBrk="1" hangingPunct="1"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As with Dijkstra’s algorithm, we must start with the null path starting at Kamnik:</a:t>
            </a:r>
          </a:p>
          <a:p>
            <a:pPr lvl="1" eaLnBrk="1" hangingPunct="1">
              <a:buFontTx/>
              <a:buNone/>
            </a:pPr>
            <a:r>
              <a:rPr lang="en-CA" altLang="en-US">
                <a:latin typeface="Arial" charset="0"/>
                <a:cs typeface="Arial" charset="0"/>
              </a:rPr>
              <a:t>	          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w(Kamnik)	=  </a:t>
            </a:r>
            <a:r>
              <a:rPr lang="en-CA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d(Kamnik, Kamnik)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altLang="en-US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h(Kamnik, Bohimj)</a:t>
            </a:r>
          </a:p>
          <a:p>
            <a:pPr lvl="1" eaLnBrk="1" hangingPunct="1">
              <a:buFontTx/>
              <a:buNone/>
            </a:pPr>
            <a:r>
              <a:rPr lang="en-CA" altLang="en-US">
                <a:latin typeface="Times New Roman" pitchFamily="18" charset="0"/>
                <a:cs typeface="Times New Roman" pitchFamily="18" charset="0"/>
              </a:rPr>
              <a:t>				=  </a:t>
            </a:r>
            <a:r>
              <a:rPr lang="en-CA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 km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altLang="en-US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53 km</a:t>
            </a:r>
          </a:p>
        </p:txBody>
      </p:sp>
      <p:sp>
        <p:nvSpPr>
          <p:cNvPr id="13" name="Oval 12"/>
          <p:cNvSpPr/>
          <p:nvPr/>
        </p:nvSpPr>
        <p:spPr>
          <a:xfrm>
            <a:off x="1909763" y="428466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6715125" y="5056188"/>
            <a:ext cx="357188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7413" name="Straight Connector 14"/>
          <p:cNvCxnSpPr>
            <a:cxnSpLocks noChangeShapeType="1"/>
            <a:endCxn id="14" idx="2"/>
          </p:cNvCxnSpPr>
          <p:nvPr/>
        </p:nvCxnSpPr>
        <p:spPr bwMode="auto">
          <a:xfrm>
            <a:off x="2276475" y="4365625"/>
            <a:ext cx="4438650" cy="762000"/>
          </a:xfrm>
          <a:prstGeom prst="line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4" name="TextBox 9"/>
          <p:cNvSpPr txBox="1">
            <a:spLocks noChangeArrowheads="1"/>
          </p:cNvSpPr>
          <p:nvPr/>
        </p:nvSpPr>
        <p:spPr bwMode="auto">
          <a:xfrm rot="566893">
            <a:off x="3159125" y="4283075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53 km</a:t>
            </a:r>
          </a:p>
        </p:txBody>
      </p:sp>
      <p:sp>
        <p:nvSpPr>
          <p:cNvPr id="174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Idea</a:t>
            </a:r>
          </a:p>
        </p:txBody>
      </p:sp>
      <p:sp>
        <p:nvSpPr>
          <p:cNvPr id="17416" name="TextBox 16"/>
          <p:cNvSpPr txBox="1">
            <a:spLocks noChangeArrowheads="1"/>
          </p:cNvSpPr>
          <p:nvPr/>
        </p:nvSpPr>
        <p:spPr bwMode="auto">
          <a:xfrm>
            <a:off x="1833563" y="4241800"/>
            <a:ext cx="4984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800"/>
              <a:t>Bohimj</a:t>
            </a:r>
          </a:p>
        </p:txBody>
      </p:sp>
      <p:sp>
        <p:nvSpPr>
          <p:cNvPr id="17417" name="TextBox 17"/>
          <p:cNvSpPr txBox="1">
            <a:spLocks noChangeArrowheads="1"/>
          </p:cNvSpPr>
          <p:nvPr/>
        </p:nvSpPr>
        <p:spPr bwMode="auto">
          <a:xfrm>
            <a:off x="6624638" y="5018088"/>
            <a:ext cx="527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800"/>
              <a:t>Kamnik</a:t>
            </a:r>
          </a:p>
        </p:txBody>
      </p:sp>
      <p:pic>
        <p:nvPicPr>
          <p:cNvPr id="17418" name="Picture 1741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9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Algorithm Description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Suppose we are finding the shortest path from vertex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CA" altLang="en-US" dirty="0">
                <a:latin typeface="Arial" charset="0"/>
                <a:cs typeface="Arial" charset="0"/>
              </a:rPr>
              <a:t> to a vertex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z</a:t>
            </a:r>
          </a:p>
          <a:p>
            <a:pPr eaLnBrk="1" hangingPunct="1"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A* search algorithm initially:</a:t>
            </a:r>
          </a:p>
          <a:p>
            <a:pPr lvl="1" eaLnBrk="1" hangingPunct="1"/>
            <a:r>
              <a:rPr lang="en-CA" altLang="en-US" dirty="0">
                <a:latin typeface="Arial" charset="0"/>
                <a:cs typeface="Arial" charset="0"/>
              </a:rPr>
              <a:t>Marks each vertex as unvisited</a:t>
            </a:r>
          </a:p>
          <a:p>
            <a:pPr lvl="1" eaLnBrk="1" hangingPunct="1"/>
            <a:r>
              <a:rPr lang="en-CA" altLang="en-US" dirty="0">
                <a:latin typeface="Arial" charset="0"/>
                <a:cs typeface="Arial" charset="0"/>
              </a:rPr>
              <a:t>Starts with a priority queue containing only the initial vertex </a:t>
            </a:r>
            <a:r>
              <a:rPr lang="en-CA" altLang="en-US" i="1" dirty="0">
                <a:latin typeface="Arial" charset="0"/>
                <a:cs typeface="Arial" charset="0"/>
              </a:rPr>
              <a:t>a</a:t>
            </a:r>
          </a:p>
          <a:p>
            <a:pPr lvl="2" eaLnBrk="1" hangingPunct="1"/>
            <a:r>
              <a:rPr lang="en-CA" altLang="en-US" dirty="0">
                <a:latin typeface="Arial" charset="0"/>
                <a:cs typeface="Arial" charset="0"/>
              </a:rPr>
              <a:t>The priority of any vertex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dirty="0">
                <a:latin typeface="Arial" charset="0"/>
                <a:cs typeface="Arial" charset="0"/>
              </a:rPr>
              <a:t> in the queue is the weight 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w(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CA" altLang="en-US" dirty="0">
                <a:latin typeface="Arial" charset="0"/>
                <a:cs typeface="Arial" charset="0"/>
              </a:rPr>
              <a:t> which assumes we have found the shortest path to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 </a:t>
            </a:r>
            <a:r>
              <a:rPr lang="en-CA" altLang="en-US" dirty="0"/>
              <a:t>(initialize it to be infinity except for the initial vertex a)</a:t>
            </a:r>
          </a:p>
          <a:p>
            <a:pPr lvl="2" eaLnBrk="1" hangingPunct="1"/>
            <a:r>
              <a:rPr lang="en-CA" altLang="en-US" dirty="0">
                <a:latin typeface="Arial" charset="0"/>
                <a:cs typeface="Times New Roman" pitchFamily="18" charset="0"/>
              </a:rPr>
              <a:t>Shortest weights have highest priority</a:t>
            </a:r>
          </a:p>
          <a:p>
            <a:pPr lvl="1" eaLnBrk="1" hangingPunct="1"/>
            <a:r>
              <a:rPr lang="en-CA" altLang="en-US" dirty="0">
                <a:latin typeface="Arial" charset="0"/>
                <a:cs typeface="Times New Roman" pitchFamily="18" charset="0"/>
              </a:rPr>
              <a:t>For each vertex </a:t>
            </a:r>
            <a:r>
              <a:rPr lang="en-CA" altLang="en-US" i="1" dirty="0">
                <a:latin typeface="Arial" charset="0"/>
                <a:cs typeface="Times New Roman" pitchFamily="18" charset="0"/>
              </a:rPr>
              <a:t>v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Arial" charset="0"/>
                <a:cs typeface="Times New Roman" pitchFamily="18" charset="0"/>
              </a:rPr>
              <a:t>d(a, v)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 is the shortest known distance from </a:t>
            </a:r>
            <a:r>
              <a:rPr lang="en-CA" altLang="en-US" i="1" dirty="0">
                <a:latin typeface="Arial" charset="0"/>
                <a:cs typeface="Times New Roman" pitchFamily="18" charset="0"/>
              </a:rPr>
              <a:t>a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 to </a:t>
            </a:r>
            <a:r>
              <a:rPr lang="en-CA" altLang="en-US" i="1" dirty="0">
                <a:latin typeface="Arial" charset="0"/>
                <a:cs typeface="Times New Roman" pitchFamily="18" charset="0"/>
              </a:rPr>
              <a:t>v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Arial" charset="0"/>
                <a:cs typeface="Times New Roman" pitchFamily="18" charset="0"/>
              </a:rPr>
              <a:t>d(a, a) = 0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 and </a:t>
            </a:r>
            <a:r>
              <a:rPr lang="en-CA" altLang="en-US" i="1" dirty="0">
                <a:latin typeface="Arial" charset="0"/>
                <a:cs typeface="Times New Roman" pitchFamily="18" charset="0"/>
              </a:rPr>
              <a:t>d(a, v)= infinity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 for all </a:t>
            </a:r>
            <a:r>
              <a:rPr lang="en-CA" altLang="en-US" i="1" dirty="0">
                <a:latin typeface="Arial" charset="0"/>
                <a:cs typeface="Times New Roman" pitchFamily="18" charset="0"/>
              </a:rPr>
              <a:t>v ≠ a</a:t>
            </a:r>
            <a:endParaRPr lang="en-CA" altLang="en-US" dirty="0">
              <a:latin typeface="Arial" charset="0"/>
              <a:cs typeface="Times New Roman" pitchFamily="18" charset="0"/>
            </a:endParaRPr>
          </a:p>
          <a:p>
            <a:pPr lvl="1" eaLnBrk="1" hangingPunct="1"/>
            <a:r>
              <a:rPr lang="en-CA" altLang="en-US" dirty="0">
                <a:latin typeface="Arial" charset="0"/>
                <a:cs typeface="Times New Roman" pitchFamily="18" charset="0"/>
              </a:rPr>
              <a:t>For each vertex </a:t>
            </a:r>
            <a:r>
              <a:rPr lang="en-CA" altLang="en-US" i="1" dirty="0">
                <a:latin typeface="Arial" charset="0"/>
                <a:cs typeface="Times New Roman" pitchFamily="18" charset="0"/>
              </a:rPr>
              <a:t>v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Arial" charset="0"/>
                <a:cs typeface="Times New Roman" pitchFamily="18" charset="0"/>
              </a:rPr>
              <a:t>h(v, z)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 is the </a:t>
            </a:r>
            <a:r>
              <a:rPr lang="en-CA" altLang="en-US" dirty="0">
                <a:latin typeface="Arial" charset="0"/>
                <a:cs typeface="Arial" charset="0"/>
              </a:rPr>
              <a:t>heuristic distance from </a:t>
            </a:r>
            <a:r>
              <a:rPr lang="en-CA" altLang="en-US" i="1" dirty="0">
                <a:latin typeface="Arial" charset="0"/>
                <a:cs typeface="Arial" charset="0"/>
              </a:rPr>
              <a:t>v</a:t>
            </a:r>
            <a:r>
              <a:rPr lang="en-CA" altLang="en-US" dirty="0">
                <a:latin typeface="Arial" charset="0"/>
                <a:cs typeface="Arial" charset="0"/>
              </a:rPr>
              <a:t> to </a:t>
            </a:r>
            <a:r>
              <a:rPr lang="en-CA" altLang="en-US" i="1" dirty="0">
                <a:latin typeface="Arial" charset="0"/>
                <a:cs typeface="Arial" charset="0"/>
              </a:rPr>
              <a:t>z</a:t>
            </a:r>
            <a:endParaRPr lang="en-CA" altLang="en-US" i="1" dirty="0">
              <a:latin typeface="Arial" charset="0"/>
              <a:cs typeface="Times New Roman" pitchFamily="18" charset="0"/>
            </a:endParaRPr>
          </a:p>
          <a:p>
            <a:pPr eaLnBrk="1" hangingPunct="1"/>
            <a:endParaRPr lang="en-CA" altLang="en-US" i="1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18436" name="Picture 1843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Algorithm Description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cs typeface="Arial" charset="0"/>
              </a:rPr>
              <a:t> (</a:t>
            </a:r>
            <a:r>
              <a:rPr lang="en-US" altLang="en-US" i="1" dirty="0">
                <a:latin typeface="Arial" charset="0"/>
                <a:cs typeface="Arial" charset="0"/>
              </a:rPr>
              <a:t>Tree Search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algorithm then iterates:</a:t>
            </a:r>
          </a:p>
          <a:p>
            <a:pPr lvl="1" eaLnBrk="1" hangingPunct="1"/>
            <a:r>
              <a:rPr lang="en-CA" altLang="en-US" dirty="0">
                <a:latin typeface="Arial" charset="0"/>
                <a:cs typeface="Arial" charset="0"/>
              </a:rPr>
              <a:t>Pop the vertex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latin typeface="Arial" charset="0"/>
                <a:cs typeface="Arial" charset="0"/>
              </a:rPr>
              <a:t>with highest priority</a:t>
            </a:r>
            <a:endParaRPr lang="en-CA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lvl="1" eaLnBrk="1" hangingPunct="1"/>
            <a:r>
              <a:rPr lang="en-CA" altLang="en-US" dirty="0">
                <a:latin typeface="Arial" charset="0"/>
                <a:cs typeface="Arial" charset="0"/>
              </a:rPr>
              <a:t>For each adjacent vertex (neighbor)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zh-CN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 u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: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2" eaLnBrk="1" hangingPunct="1"/>
            <a:r>
              <a:rPr lang="en-CA" altLang="en-US" dirty="0">
                <a:latin typeface="Arial" charset="0"/>
                <a:cs typeface="Arial" charset="0"/>
              </a:rPr>
              <a:t>If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w(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= d(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+ d(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+ h(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>
                <a:latin typeface="Arial" charset="0"/>
                <a:cs typeface="Arial" charset="0"/>
              </a:rPr>
              <a:t> is less than the current weight/priority of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i="1" dirty="0">
                <a:latin typeface="Arial" charset="0"/>
                <a:cs typeface="Arial" charset="0"/>
              </a:rPr>
              <a:t>, </a:t>
            </a:r>
            <a:r>
              <a:rPr lang="en-CA" altLang="en-US" dirty="0">
                <a:latin typeface="Arial" charset="0"/>
                <a:cs typeface="Arial" charset="0"/>
              </a:rPr>
              <a:t>update the path leading to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dirty="0">
                <a:latin typeface="Arial" charset="0"/>
                <a:cs typeface="Arial" charset="0"/>
              </a:rPr>
              <a:t> and its priority</a:t>
            </a:r>
          </a:p>
          <a:p>
            <a:pPr lvl="3" eaLnBrk="1" hangingPunct="1"/>
            <a:r>
              <a:rPr lang="en-CA" altLang="en-US" dirty="0">
                <a:latin typeface="Arial" charset="0"/>
                <a:cs typeface="Arial" charset="0"/>
              </a:rPr>
              <a:t>If </a:t>
            </a:r>
            <a:r>
              <a:rPr lang="en-CA" altLang="en-US" i="1" dirty="0">
                <a:latin typeface="Arial" charset="0"/>
                <a:cs typeface="Arial" charset="0"/>
              </a:rPr>
              <a:t>v </a:t>
            </a:r>
            <a:r>
              <a:rPr lang="en-CA" altLang="en-US" dirty="0">
                <a:latin typeface="Arial" charset="0"/>
                <a:cs typeface="Arial" charset="0"/>
              </a:rPr>
              <a:t>is not in the queue, push v into the queue </a:t>
            </a:r>
          </a:p>
          <a:p>
            <a:pPr eaLnBrk="1" hangingPunct="1">
              <a:buFont typeface="Arial" charset="0"/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Continue iterating until the item popped from the priority queue is the destination vertex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z</a:t>
            </a:r>
          </a:p>
          <a:p>
            <a:pPr lvl="2" eaLnBrk="1" hangingPunct="1"/>
            <a:endParaRPr lang="en-CA" altLang="en-US" dirty="0">
              <a:latin typeface="Arial" charset="0"/>
              <a:cs typeface="Arial" charset="0"/>
            </a:endParaRPr>
          </a:p>
        </p:txBody>
      </p:sp>
      <p:pic>
        <p:nvPicPr>
          <p:cNvPr id="19460" name="Picture 1945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Algorithm Description II (</a:t>
            </a:r>
            <a:r>
              <a:rPr lang="en-US" altLang="en-US" i="1" dirty="0">
                <a:solidFill>
                  <a:srgbClr val="FF0000"/>
                </a:solidFill>
                <a:latin typeface="Arial" charset="0"/>
                <a:cs typeface="Arial" charset="0"/>
              </a:rPr>
              <a:t>Graph Search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algorithm then iterates:</a:t>
            </a:r>
          </a:p>
          <a:p>
            <a:pPr lvl="1" eaLnBrk="1" hangingPunct="1"/>
            <a:r>
              <a:rPr lang="en-CA" altLang="en-US" dirty="0">
                <a:latin typeface="Arial" charset="0"/>
                <a:cs typeface="Arial" charset="0"/>
              </a:rPr>
              <a:t>Pop the vertex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latin typeface="Arial" charset="0"/>
                <a:cs typeface="Arial" charset="0"/>
              </a:rPr>
              <a:t>with highest priority</a:t>
            </a:r>
          </a:p>
          <a:p>
            <a:pPr lvl="2" eaLnBrk="1" hangingPunct="1"/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mark </a:t>
            </a:r>
            <a:r>
              <a:rPr lang="en-CA" alt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as visited</a:t>
            </a:r>
          </a:p>
          <a:p>
            <a:pPr lvl="1" eaLnBrk="1" hangingPunct="1"/>
            <a:r>
              <a:rPr lang="en-CA" altLang="en-US" dirty="0">
                <a:latin typeface="Arial" charset="0"/>
                <a:cs typeface="Arial" charset="0"/>
              </a:rPr>
              <a:t>For each 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unvisited</a:t>
            </a:r>
            <a:r>
              <a:rPr lang="en-CA" altLang="en-US" dirty="0">
                <a:latin typeface="Arial" charset="0"/>
                <a:cs typeface="Arial" charset="0"/>
              </a:rPr>
              <a:t> adjacent vertex (neighbor)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zh-CN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 u</a:t>
            </a:r>
            <a:r>
              <a:rPr lang="en-CA" altLang="en-US" dirty="0">
                <a:latin typeface="Arial" charset="0"/>
                <a:cs typeface="Times New Roman" pitchFamily="18" charset="0"/>
              </a:rPr>
              <a:t>: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2" eaLnBrk="1" hangingPunct="1"/>
            <a:r>
              <a:rPr lang="en-CA" altLang="en-US" dirty="0">
                <a:latin typeface="Arial" charset="0"/>
                <a:cs typeface="Arial" charset="0"/>
              </a:rPr>
              <a:t>If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w(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= d(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+ d(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+ h(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>
                <a:latin typeface="Arial" charset="0"/>
                <a:cs typeface="Arial" charset="0"/>
              </a:rPr>
              <a:t> is less than the current weight/priority of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i="1" dirty="0">
                <a:latin typeface="Arial" charset="0"/>
                <a:cs typeface="Arial" charset="0"/>
              </a:rPr>
              <a:t>, </a:t>
            </a:r>
            <a:r>
              <a:rPr lang="en-CA" altLang="en-US" dirty="0">
                <a:latin typeface="Arial" charset="0"/>
                <a:cs typeface="Arial" charset="0"/>
              </a:rPr>
              <a:t>update the path leading to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dirty="0">
                <a:latin typeface="Arial" charset="0"/>
                <a:cs typeface="Arial" charset="0"/>
              </a:rPr>
              <a:t> and its priority</a:t>
            </a:r>
          </a:p>
          <a:p>
            <a:pPr lvl="3" eaLnBrk="1" hangingPunct="1"/>
            <a:r>
              <a:rPr lang="en-CA" altLang="en-US" dirty="0">
                <a:latin typeface="Arial" charset="0"/>
                <a:cs typeface="Arial" charset="0"/>
              </a:rPr>
              <a:t>If </a:t>
            </a:r>
            <a:r>
              <a:rPr lang="en-CA" altLang="en-US" i="1" dirty="0">
                <a:latin typeface="Arial" charset="0"/>
                <a:cs typeface="Arial" charset="0"/>
              </a:rPr>
              <a:t>v </a:t>
            </a:r>
            <a:r>
              <a:rPr lang="en-CA" altLang="en-US" dirty="0">
                <a:latin typeface="Arial" charset="0"/>
                <a:cs typeface="Arial" charset="0"/>
              </a:rPr>
              <a:t>is not in the queue, push v into the queue </a:t>
            </a:r>
          </a:p>
          <a:p>
            <a:pPr eaLnBrk="1" hangingPunct="1">
              <a:buFont typeface="Arial" charset="0"/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Continue iterating until the item popped from the priority queue is the destination vertex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z</a:t>
            </a:r>
          </a:p>
          <a:p>
            <a:pPr lvl="2" eaLnBrk="1" hangingPunct="1"/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4725144"/>
            <a:ext cx="822960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eaLnBrk="1" hangingPunct="1"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b="1" dirty="0">
                <a:solidFill>
                  <a:srgbClr val="000000"/>
                </a:solidFill>
                <a:latin typeface="Arial" charset="0"/>
                <a:cs typeface="Arial" charset="0"/>
              </a:rPr>
              <a:t>Note: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Tree Search or Graph Search are just two different ways to search the solution. 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pic>
        <p:nvPicPr>
          <p:cNvPr id="19460" name="Picture 1945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4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Comparison of Priorities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Suppose we have a path with</a:t>
            </a:r>
          </a:p>
          <a:p>
            <a:pPr lvl="1">
              <a:buFontTx/>
              <a:buNone/>
            </a:pPr>
            <a:r>
              <a:rPr lang="en-CA" altLang="en-US">
                <a:latin typeface="Times New Roman" pitchFamily="18" charset="0"/>
                <a:cs typeface="Times New Roman" pitchFamily="18" charset="0"/>
              </a:rPr>
              <a:t>	            w(</a:t>
            </a:r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Smarca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) 	=  </a:t>
            </a:r>
            <a:r>
              <a:rPr lang="en-CA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 km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altLang="en-US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52 km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= 56 km </a:t>
            </a:r>
          </a:p>
        </p:txBody>
      </p:sp>
      <p:pic>
        <p:nvPicPr>
          <p:cNvPr id="20484" name="Picture 2" descr="C:\Users\dwharder\Desktop\x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420938"/>
            <a:ext cx="60896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2408238" y="305276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0486" name="Straight Connector 5"/>
          <p:cNvCxnSpPr>
            <a:cxnSpLocks noChangeShapeType="1"/>
          </p:cNvCxnSpPr>
          <p:nvPr/>
        </p:nvCxnSpPr>
        <p:spPr bwMode="auto">
          <a:xfrm>
            <a:off x="2776538" y="3149600"/>
            <a:ext cx="4438650" cy="1028700"/>
          </a:xfrm>
          <a:prstGeom prst="line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7" name="TextBox 9"/>
          <p:cNvSpPr txBox="1">
            <a:spLocks noChangeArrowheads="1"/>
          </p:cNvSpPr>
          <p:nvPr/>
        </p:nvSpPr>
        <p:spPr bwMode="auto">
          <a:xfrm rot="755155">
            <a:off x="3659188" y="3086100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52 km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>
            <a:off x="7286625" y="4022725"/>
            <a:ext cx="673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 km</a:t>
            </a:r>
          </a:p>
        </p:txBody>
      </p:sp>
      <p:pic>
        <p:nvPicPr>
          <p:cNvPr id="20489" name="Picture 2048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3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C:\Users\dwharder\Desktop\x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420938"/>
            <a:ext cx="60896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Comparison of Priorities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2150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We can extend this path to Moste:</a:t>
            </a:r>
          </a:p>
          <a:p>
            <a:pPr lvl="1">
              <a:buFontTx/>
              <a:buNone/>
            </a:pPr>
            <a:r>
              <a:rPr lang="en-CA" altLang="en-US">
                <a:latin typeface="Arial" charset="0"/>
                <a:cs typeface="Arial" charset="0"/>
              </a:rPr>
              <a:t>                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w(</a:t>
            </a:r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Moste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)	=  </a:t>
            </a:r>
            <a:r>
              <a:rPr lang="en-CA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 km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 km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altLang="en-US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48 km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= 57 km </a:t>
            </a:r>
          </a:p>
          <a:p>
            <a:pPr>
              <a:buFontTx/>
              <a:buNone/>
            </a:pP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08238" y="305276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1510" name="Straight Connector 5"/>
          <p:cNvCxnSpPr>
            <a:cxnSpLocks noChangeShapeType="1"/>
          </p:cNvCxnSpPr>
          <p:nvPr/>
        </p:nvCxnSpPr>
        <p:spPr bwMode="auto">
          <a:xfrm>
            <a:off x="2776538" y="3149600"/>
            <a:ext cx="4081462" cy="1028700"/>
          </a:xfrm>
          <a:prstGeom prst="line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1" name="TextBox 9"/>
          <p:cNvSpPr txBox="1">
            <a:spLocks noChangeArrowheads="1"/>
          </p:cNvSpPr>
          <p:nvPr/>
        </p:nvSpPr>
        <p:spPr bwMode="auto">
          <a:xfrm rot="858482">
            <a:off x="3659188" y="3124200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48 km</a:t>
            </a:r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7072313" y="4237038"/>
            <a:ext cx="673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 km</a:t>
            </a:r>
          </a:p>
        </p:txBody>
      </p:sp>
      <p:pic>
        <p:nvPicPr>
          <p:cNvPr id="21513" name="Picture 2151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7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C:\Users\dwharder\Desktop\x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420938"/>
            <a:ext cx="60896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Comparison of Priorities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We can also extend this path to Menges:</a:t>
            </a:r>
          </a:p>
          <a:p>
            <a:pPr lvl="1">
              <a:buFontTx/>
              <a:buNone/>
            </a:pPr>
            <a:r>
              <a:rPr lang="en-CA" altLang="en-US">
                <a:latin typeface="Arial" charset="0"/>
                <a:cs typeface="Arial" charset="0"/>
              </a:rPr>
              <a:t>              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w(</a:t>
            </a:r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Menges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)	=  </a:t>
            </a:r>
            <a:r>
              <a:rPr lang="en-CA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 km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 km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altLang="en-US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51 km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= 59 km </a:t>
            </a:r>
          </a:p>
          <a:p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08238" y="305276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2534" name="Straight Connector 5"/>
          <p:cNvCxnSpPr>
            <a:cxnSpLocks noChangeShapeType="1"/>
          </p:cNvCxnSpPr>
          <p:nvPr/>
        </p:nvCxnSpPr>
        <p:spPr bwMode="auto">
          <a:xfrm>
            <a:off x="2776538" y="3149600"/>
            <a:ext cx="4224337" cy="1314450"/>
          </a:xfrm>
          <a:prstGeom prst="line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5" name="TextBox 9"/>
          <p:cNvSpPr txBox="1">
            <a:spLocks noChangeArrowheads="1"/>
          </p:cNvSpPr>
          <p:nvPr/>
        </p:nvSpPr>
        <p:spPr bwMode="auto">
          <a:xfrm rot="1025279">
            <a:off x="3659188" y="3211513"/>
            <a:ext cx="787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51 km</a:t>
            </a:r>
          </a:p>
        </p:txBody>
      </p:sp>
      <p:sp>
        <p:nvSpPr>
          <p:cNvPr id="22536" name="TextBox 9"/>
          <p:cNvSpPr txBox="1">
            <a:spLocks noChangeArrowheads="1"/>
          </p:cNvSpPr>
          <p:nvPr/>
        </p:nvSpPr>
        <p:spPr bwMode="auto">
          <a:xfrm>
            <a:off x="7143750" y="4178300"/>
            <a:ext cx="673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 km</a:t>
            </a:r>
          </a:p>
        </p:txBody>
      </p:sp>
      <p:pic>
        <p:nvPicPr>
          <p:cNvPr id="22537" name="Picture 2253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smaller weight path to Moste has priority—extend it first</a:t>
            </a:r>
          </a:p>
        </p:txBody>
      </p:sp>
      <p:pic>
        <p:nvPicPr>
          <p:cNvPr id="23555" name="Picture 3" descr="C:\Users\dwharder\Desktop\x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420938"/>
            <a:ext cx="60896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2408238" y="305276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3557" name="Straight Connector 8"/>
          <p:cNvCxnSpPr>
            <a:cxnSpLocks noChangeShapeType="1"/>
          </p:cNvCxnSpPr>
          <p:nvPr/>
        </p:nvCxnSpPr>
        <p:spPr bwMode="auto">
          <a:xfrm>
            <a:off x="2776538" y="3149600"/>
            <a:ext cx="4081462" cy="1028700"/>
          </a:xfrm>
          <a:prstGeom prst="line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58" name="TextBox 9"/>
          <p:cNvSpPr txBox="1">
            <a:spLocks noChangeArrowheads="1"/>
          </p:cNvSpPr>
          <p:nvPr/>
        </p:nvSpPr>
        <p:spPr bwMode="auto">
          <a:xfrm rot="858482">
            <a:off x="3659188" y="3124200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48 km</a:t>
            </a:r>
          </a:p>
        </p:txBody>
      </p:sp>
      <p:sp>
        <p:nvSpPr>
          <p:cNvPr id="235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Comparison of Priorities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23560" name="TextBox 9"/>
          <p:cNvSpPr txBox="1">
            <a:spLocks noChangeArrowheads="1"/>
          </p:cNvSpPr>
          <p:nvPr/>
        </p:nvSpPr>
        <p:spPr bwMode="auto">
          <a:xfrm>
            <a:off x="7072313" y="4237038"/>
            <a:ext cx="673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 km</a:t>
            </a:r>
          </a:p>
        </p:txBody>
      </p:sp>
      <p:pic>
        <p:nvPicPr>
          <p:cNvPr id="23561" name="Picture 2356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5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Outline of A* Search Algorithm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A* search algorithm, we will cover:</a:t>
            </a:r>
          </a:p>
          <a:p>
            <a:pPr lvl="1" eaLnBrk="1" hangingPunct="1"/>
            <a:r>
              <a:rPr lang="en-CA" altLang="en-US" dirty="0">
                <a:latin typeface="Arial" charset="0"/>
                <a:cs typeface="Arial" charset="0"/>
              </a:rPr>
              <a:t>It solves the single-source shortest path problem</a:t>
            </a:r>
          </a:p>
          <a:p>
            <a:pPr lvl="1" eaLnBrk="1" hangingPunct="1"/>
            <a:r>
              <a:rPr lang="en-CA" altLang="en-US" dirty="0">
                <a:latin typeface="Arial" charset="0"/>
                <a:cs typeface="Arial" charset="0"/>
              </a:rPr>
              <a:t>Restricted to </a:t>
            </a:r>
            <a:r>
              <a:rPr lang="en-CA" altLang="en-US" i="1" dirty="0">
                <a:latin typeface="Arial" charset="0"/>
                <a:cs typeface="Arial" charset="0"/>
              </a:rPr>
              <a:t>physical</a:t>
            </a:r>
            <a:r>
              <a:rPr lang="en-CA" altLang="en-US" dirty="0">
                <a:latin typeface="Arial" charset="0"/>
                <a:cs typeface="Arial" charset="0"/>
              </a:rPr>
              <a:t> environments</a:t>
            </a:r>
          </a:p>
          <a:p>
            <a:pPr lvl="1" eaLnBrk="1" hangingPunct="1"/>
            <a:r>
              <a:rPr lang="en-CA" altLang="en-US" dirty="0">
                <a:latin typeface="Arial" charset="0"/>
                <a:cs typeface="Arial" charset="0"/>
              </a:rPr>
              <a:t>First described in 1968 by Peter Hart, Nils Nilsson, and Bertram Raphael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Similar to Dijkstra’s algorithm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Uses a hypothetical shortest distance to weight the paths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7172" name="Picture 717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69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Comparison with Dijkstra’s Algorithm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This differs from </a:t>
            </a:r>
            <a:r>
              <a:rPr lang="en-CA" altLang="en-US" dirty="0" err="1">
                <a:solidFill>
                  <a:srgbClr val="FF0000"/>
                </a:solidFill>
                <a:latin typeface="Arial" charset="0"/>
                <a:cs typeface="Arial" charset="0"/>
              </a:rPr>
              <a:t>Dijkstra’s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algorithm which gives weight only to the known path</a:t>
            </a:r>
          </a:p>
          <a:p>
            <a:pPr lvl="1"/>
            <a:r>
              <a:rPr lang="en-CA" altLang="en-US" dirty="0" err="1">
                <a:latin typeface="Arial" charset="0"/>
                <a:cs typeface="Arial" charset="0"/>
              </a:rPr>
              <a:t>Dijkstra</a:t>
            </a:r>
            <a:r>
              <a:rPr lang="en-CA" altLang="en-US" dirty="0">
                <a:latin typeface="Arial" charset="0"/>
                <a:cs typeface="Arial" charset="0"/>
              </a:rPr>
              <a:t> would chose </a:t>
            </a:r>
            <a:r>
              <a:rPr lang="en-CA" altLang="en-US" dirty="0" err="1">
                <a:latin typeface="Arial" charset="0"/>
                <a:cs typeface="Arial" charset="0"/>
              </a:rPr>
              <a:t>Menges</a:t>
            </a:r>
            <a:r>
              <a:rPr lang="en-CA" altLang="en-US" dirty="0">
                <a:latin typeface="Arial" charset="0"/>
                <a:cs typeface="Arial" charset="0"/>
              </a:rPr>
              <a:t> next:</a:t>
            </a:r>
          </a:p>
          <a:p>
            <a:pPr lvl="1" algn="ctr">
              <a:buFontTx/>
              <a:buNone/>
            </a:pP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d(</a:t>
            </a:r>
            <a:r>
              <a:rPr lang="en-CA" altLang="en-US" dirty="0" err="1">
                <a:latin typeface="Times New Roman" pitchFamily="18" charset="0"/>
                <a:cs typeface="Times New Roman" pitchFamily="18" charset="0"/>
              </a:rPr>
              <a:t>Kamnik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 err="1">
                <a:latin typeface="Times New Roman" pitchFamily="18" charset="0"/>
                <a:cs typeface="Times New Roman" pitchFamily="18" charset="0"/>
              </a:rPr>
              <a:t>Moste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 km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 km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 = d(</a:t>
            </a:r>
            <a:r>
              <a:rPr lang="en-CA" altLang="en-US" dirty="0" err="1">
                <a:latin typeface="Times New Roman" pitchFamily="18" charset="0"/>
                <a:cs typeface="Times New Roman" pitchFamily="18" charset="0"/>
              </a:rPr>
              <a:t>Kamnik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 err="1">
                <a:latin typeface="Times New Roman" pitchFamily="18" charset="0"/>
                <a:cs typeface="Times New Roman" pitchFamily="18" charset="0"/>
              </a:rPr>
              <a:t>Menges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CA" alt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Difference</a:t>
            </a:r>
            <a:r>
              <a:rPr lang="en-CA" altLang="en-US" dirty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 altLang="en-US" dirty="0" err="1">
                <a:latin typeface="Arial" charset="0"/>
                <a:cs typeface="Arial" charset="0"/>
              </a:rPr>
              <a:t>Dijkstra’s</a:t>
            </a:r>
            <a:r>
              <a:rPr lang="en-CA" altLang="en-US" dirty="0">
                <a:latin typeface="Arial" charset="0"/>
                <a:cs typeface="Arial" charset="0"/>
              </a:rPr>
              <a:t> algorithm radiates out from the initial vertex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A* search algorithm directs its search towards the destination</a:t>
            </a:r>
          </a:p>
        </p:txBody>
      </p:sp>
      <p:pic>
        <p:nvPicPr>
          <p:cNvPr id="24580" name="Picture 2457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C:\Users\dwharder\Desktop\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251200"/>
            <a:ext cx="27336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 Comparison with Dijkstra’s Algorithm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Graphically, we can suggest the behaviour of the two algorithms as follows: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Suppose we are moving from </a:t>
            </a:r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>
                <a:latin typeface="Arial" charset="0"/>
                <a:cs typeface="Arial" charset="0"/>
              </a:rPr>
              <a:t> to </a:t>
            </a:r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altLang="en-US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25605" name="Picture 2" descr="C:\Users\dwharder\Desktop\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268663"/>
            <a:ext cx="27336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714375" y="5916613"/>
            <a:ext cx="7734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Representative search patterns for Dijkstra’s and the A* search algorithms</a:t>
            </a:r>
          </a:p>
        </p:txBody>
      </p:sp>
      <p:sp>
        <p:nvSpPr>
          <p:cNvPr id="25607" name="TextBox 6"/>
          <p:cNvSpPr txBox="1">
            <a:spLocks noChangeArrowheads="1"/>
          </p:cNvSpPr>
          <p:nvPr/>
        </p:nvSpPr>
        <p:spPr bwMode="auto">
          <a:xfrm>
            <a:off x="7493000" y="4630738"/>
            <a:ext cx="274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z</a:t>
            </a:r>
            <a:endParaRPr lang="en-CA" altLang="en-US"/>
          </a:p>
        </p:txBody>
      </p:sp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5983288" y="4329113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a</a:t>
            </a:r>
            <a:endParaRPr lang="en-CA" altLang="en-US"/>
          </a:p>
        </p:txBody>
      </p:sp>
      <p:sp>
        <p:nvSpPr>
          <p:cNvPr id="25609" name="TextBox 9"/>
          <p:cNvSpPr txBox="1">
            <a:spLocks noChangeArrowheads="1"/>
          </p:cNvSpPr>
          <p:nvPr/>
        </p:nvSpPr>
        <p:spPr bwMode="auto">
          <a:xfrm>
            <a:off x="2465388" y="435768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a</a:t>
            </a:r>
            <a:endParaRPr lang="en-CA" altLang="en-US"/>
          </a:p>
        </p:txBody>
      </p:sp>
      <p:sp>
        <p:nvSpPr>
          <p:cNvPr id="25610" name="TextBox 10"/>
          <p:cNvSpPr txBox="1">
            <a:spLocks noChangeArrowheads="1"/>
          </p:cNvSpPr>
          <p:nvPr/>
        </p:nvSpPr>
        <p:spPr bwMode="auto">
          <a:xfrm>
            <a:off x="3975100" y="4643438"/>
            <a:ext cx="274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z</a:t>
            </a:r>
            <a:endParaRPr lang="en-CA" altLang="en-US"/>
          </a:p>
        </p:txBody>
      </p:sp>
      <p:pic>
        <p:nvPicPr>
          <p:cNvPr id="25611" name="Picture 25610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C:\Users\dwharder\Desktop\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251200"/>
            <a:ext cx="27336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 Comparison with </a:t>
            </a:r>
            <a:r>
              <a:rPr lang="en-US" altLang="en-US" dirty="0" err="1">
                <a:latin typeface="Arial" charset="0"/>
                <a:cs typeface="Arial" charset="0"/>
              </a:rPr>
              <a:t>Dijkstra’s</a:t>
            </a:r>
            <a:r>
              <a:rPr lang="en-US" altLang="en-US" dirty="0">
                <a:latin typeface="Arial" charset="0"/>
                <a:cs typeface="Arial" charset="0"/>
              </a:rPr>
              <a:t> Algorithm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 err="1">
                <a:latin typeface="Arial" charset="0"/>
                <a:cs typeface="Arial" charset="0"/>
              </a:rPr>
              <a:t>Dijkstra’s</a:t>
            </a:r>
            <a:r>
              <a:rPr lang="en-CA" altLang="en-US" dirty="0">
                <a:latin typeface="Arial" charset="0"/>
                <a:cs typeface="Arial" charset="0"/>
              </a:rPr>
              <a:t> algorithm is the A* search algorithm when </a:t>
            </a:r>
            <a:br>
              <a:rPr lang="en-CA" altLang="en-US" dirty="0">
                <a:latin typeface="Arial" charset="0"/>
                <a:cs typeface="Arial" charset="0"/>
              </a:rPr>
            </a:br>
            <a:br>
              <a:rPr lang="en-CA" altLang="en-US" dirty="0">
                <a:latin typeface="Arial" charset="0"/>
                <a:cs typeface="Arial" charset="0"/>
              </a:rPr>
            </a:br>
            <a:r>
              <a:rPr lang="en-CA" altLang="en-US" dirty="0">
                <a:latin typeface="Arial" charset="0"/>
                <a:cs typeface="Arial" charset="0"/>
              </a:rPr>
              <a:t>the heuristic distance</a:t>
            </a: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No vertex is better than any other vertex</a:t>
            </a:r>
          </a:p>
        </p:txBody>
      </p:sp>
      <p:pic>
        <p:nvPicPr>
          <p:cNvPr id="1030" name="Picture 2" descr="C:\Users\dwharder\Desktop\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268663"/>
            <a:ext cx="27336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5"/>
          <p:cNvSpPr txBox="1">
            <a:spLocks noChangeArrowheads="1"/>
          </p:cNvSpPr>
          <p:nvPr/>
        </p:nvSpPr>
        <p:spPr bwMode="auto">
          <a:xfrm>
            <a:off x="714375" y="5916613"/>
            <a:ext cx="7734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Representative search patterns for Dijkstra’s and the A* search algorithms</a:t>
            </a:r>
          </a:p>
        </p:txBody>
      </p:sp>
      <p:sp>
        <p:nvSpPr>
          <p:cNvPr id="1032" name="TextBox 6"/>
          <p:cNvSpPr txBox="1">
            <a:spLocks noChangeArrowheads="1"/>
          </p:cNvSpPr>
          <p:nvPr/>
        </p:nvSpPr>
        <p:spPr bwMode="auto">
          <a:xfrm>
            <a:off x="7493000" y="4630738"/>
            <a:ext cx="274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z</a:t>
            </a:r>
            <a:endParaRPr lang="en-CA" altLang="en-US"/>
          </a:p>
        </p:txBody>
      </p:sp>
      <p:sp>
        <p:nvSpPr>
          <p:cNvPr id="1033" name="TextBox 8"/>
          <p:cNvSpPr txBox="1">
            <a:spLocks noChangeArrowheads="1"/>
          </p:cNvSpPr>
          <p:nvPr/>
        </p:nvSpPr>
        <p:spPr bwMode="auto">
          <a:xfrm>
            <a:off x="5983288" y="4329113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a</a:t>
            </a:r>
            <a:endParaRPr lang="en-CA" altLang="en-US"/>
          </a:p>
        </p:txBody>
      </p:sp>
      <p:sp>
        <p:nvSpPr>
          <p:cNvPr id="1034" name="TextBox 9"/>
          <p:cNvSpPr txBox="1">
            <a:spLocks noChangeArrowheads="1"/>
          </p:cNvSpPr>
          <p:nvPr/>
        </p:nvSpPr>
        <p:spPr bwMode="auto">
          <a:xfrm>
            <a:off x="2465388" y="435768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a</a:t>
            </a:r>
            <a:endParaRPr lang="en-CA" altLang="en-US"/>
          </a:p>
        </p:txBody>
      </p:sp>
      <p:sp>
        <p:nvSpPr>
          <p:cNvPr id="1035" name="TextBox 10"/>
          <p:cNvSpPr txBox="1">
            <a:spLocks noChangeArrowheads="1"/>
          </p:cNvSpPr>
          <p:nvPr/>
        </p:nvSpPr>
        <p:spPr bwMode="auto">
          <a:xfrm>
            <a:off x="3975100" y="4643438"/>
            <a:ext cx="274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z</a:t>
            </a:r>
            <a:endParaRPr lang="en-CA" altLang="en-US"/>
          </a:p>
        </p:txBody>
      </p:sp>
      <p:graphicFrame>
        <p:nvGraphicFramePr>
          <p:cNvPr id="102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058230"/>
              </p:ext>
            </p:extLst>
          </p:nvPr>
        </p:nvGraphicFramePr>
        <p:xfrm>
          <a:off x="3347864" y="2252737"/>
          <a:ext cx="12477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60240" imgH="203040" progId="Equation.3">
                  <p:embed/>
                </p:oleObj>
              </mc:Choice>
              <mc:Fallback>
                <p:oleObj name="Equation" r:id="rId5" imgW="660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252737"/>
                        <a:ext cx="12477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6" name="Picture 1035" descr="tem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0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Optimally Guarantees?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50988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The A* search algorithm will 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not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always find the optimal path with a poor heuristic distance</a:t>
            </a:r>
            <a:endParaRPr lang="en-CA" altLang="en-US" sz="24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shortest path from A to C: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B is </a:t>
            </a:r>
            <a:r>
              <a:rPr lang="en-CA" altLang="en-US" dirty="0" err="1">
                <a:latin typeface="Arial" charset="0"/>
                <a:cs typeface="Arial" charset="0"/>
              </a:rPr>
              <a:t>enqueued</a:t>
            </a:r>
            <a:r>
              <a:rPr lang="en-CA" altLang="en-US" dirty="0">
                <a:latin typeface="Arial" charset="0"/>
                <a:cs typeface="Arial" charset="0"/>
              </a:rPr>
              <a:t> with weight	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w(</a:t>
            </a:r>
            <a:r>
              <a:rPr lang="en-CA" altLang="en-US" dirty="0">
                <a:latin typeface="Arial" charset="0"/>
                <a:cs typeface="Arial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= 1 + 5 = 6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C is </a:t>
            </a:r>
            <a:r>
              <a:rPr lang="en-CA" altLang="en-US" dirty="0" err="1">
                <a:latin typeface="Arial" charset="0"/>
                <a:cs typeface="Arial" charset="0"/>
              </a:rPr>
              <a:t>enqueued</a:t>
            </a:r>
            <a:r>
              <a:rPr lang="en-CA" altLang="en-US" dirty="0">
                <a:latin typeface="Arial" charset="0"/>
                <a:cs typeface="Arial" charset="0"/>
              </a:rPr>
              <a:t> with weight	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w(</a:t>
            </a:r>
            <a:r>
              <a:rPr lang="en-CA" altLang="en-US" dirty="0">
                <a:latin typeface="Arial" charset="0"/>
                <a:cs typeface="Arial" charset="0"/>
              </a:rPr>
              <a:t>C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= 3 + 0 = 3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Therefore, C is </a:t>
            </a:r>
            <a:r>
              <a:rPr lang="en-CA" altLang="en-US" dirty="0" err="1">
                <a:latin typeface="Arial" charset="0"/>
                <a:cs typeface="Arial" charset="0"/>
              </a:rPr>
              <a:t>dequeued</a:t>
            </a:r>
            <a:r>
              <a:rPr lang="en-CA" altLang="en-US" dirty="0">
                <a:latin typeface="Arial" charset="0"/>
                <a:cs typeface="Arial" charset="0"/>
              </a:rPr>
              <a:t> next</a:t>
            </a:r>
            <a:br>
              <a:rPr lang="en-CA" altLang="en-US" dirty="0">
                <a:latin typeface="Arial" charset="0"/>
                <a:cs typeface="Arial" charset="0"/>
              </a:rPr>
            </a:br>
            <a:r>
              <a:rPr lang="en-CA" altLang="en-US" dirty="0">
                <a:latin typeface="Arial" charset="0"/>
                <a:cs typeface="Arial" charset="0"/>
              </a:rPr>
              <a:t>and as it is the destination, we</a:t>
            </a:r>
            <a:br>
              <a:rPr lang="en-CA" altLang="en-US" dirty="0">
                <a:latin typeface="Arial" charset="0"/>
                <a:cs typeface="Arial" charset="0"/>
              </a:rPr>
            </a:br>
            <a:r>
              <a:rPr lang="en-CA" altLang="en-US" dirty="0">
                <a:latin typeface="Arial" charset="0"/>
                <a:cs typeface="Arial" charset="0"/>
              </a:rPr>
              <a:t>are finished</a:t>
            </a:r>
          </a:p>
          <a:p>
            <a:pPr lvl="1"/>
            <a:endParaRPr lang="en-CA" altLang="en-US" sz="2000" dirty="0">
              <a:latin typeface="Arial" charset="0"/>
              <a:cs typeface="Arial" charset="0"/>
            </a:endParaRP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2571750" y="6230938"/>
            <a:ext cx="577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Reference:  Andrew Moore, Carnegie Mellon University</a:t>
            </a:r>
          </a:p>
        </p:txBody>
      </p:sp>
      <p:pic>
        <p:nvPicPr>
          <p:cNvPr id="26629" name="Picture 7" descr="C:\Users\dwharder\Desktop\Graphi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3143250"/>
            <a:ext cx="2944813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6629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1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Admissible Heuristics</a:t>
            </a:r>
            <a:endParaRPr lang="en-CA" altLang="en-US" sz="3200">
              <a:latin typeface="Arial" charset="0"/>
              <a:cs typeface="Arial" charset="0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This heuristic overestimates the actual distance</a:t>
            </a:r>
            <a:br>
              <a:rPr lang="en-CA" altLang="en-US" dirty="0">
                <a:latin typeface="Arial" charset="0"/>
                <a:cs typeface="Arial" charset="0"/>
              </a:rPr>
            </a:br>
            <a:r>
              <a:rPr lang="en-CA" altLang="en-US" dirty="0">
                <a:latin typeface="Arial" charset="0"/>
                <a:cs typeface="Arial" charset="0"/>
              </a:rPr>
              <a:t>from B to C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Euclidean distance doesn’t suffer this problem:</a:t>
            </a:r>
            <a:endParaRPr lang="en-CA" altLang="en-US" sz="1400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	</a:t>
            </a:r>
            <a:r>
              <a:rPr lang="en-CA" altLang="en-US" i="1" dirty="0">
                <a:latin typeface="Arial" charset="0"/>
                <a:cs typeface="Arial" charset="0"/>
              </a:rPr>
              <a:t>The path the crow flies is always shorter than</a:t>
            </a:r>
            <a:br>
              <a:rPr lang="en-CA" altLang="en-US" i="1" dirty="0">
                <a:latin typeface="Arial" charset="0"/>
                <a:cs typeface="Arial" charset="0"/>
              </a:rPr>
            </a:br>
            <a:r>
              <a:rPr lang="en-CA" altLang="en-US" i="1" dirty="0">
                <a:latin typeface="Arial" charset="0"/>
                <a:cs typeface="Arial" charset="0"/>
              </a:rPr>
              <a:t>	the road the wolf runs </a:t>
            </a:r>
          </a:p>
        </p:txBody>
      </p:sp>
      <p:pic>
        <p:nvPicPr>
          <p:cNvPr id="27652" name="Picture 7" descr="C:\Users\dwharder\Desktop\Graphi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3143250"/>
            <a:ext cx="2944813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2571750" y="6230938"/>
            <a:ext cx="577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Reference:  Andrew Moore, Carnegie Mellon University</a:t>
            </a:r>
          </a:p>
        </p:txBody>
      </p:sp>
      <p:pic>
        <p:nvPicPr>
          <p:cNvPr id="27654" name="Picture 27653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55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Admissible Heuristics</a:t>
            </a:r>
            <a:endParaRPr lang="en-CA" altLang="en-US" sz="3200" dirty="0">
              <a:latin typeface="Arial" charset="0"/>
              <a:cs typeface="Arial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Admissible heuristics 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h</a:t>
            </a:r>
            <a:r>
              <a:rPr lang="en-CA" altLang="en-US" dirty="0">
                <a:latin typeface="Arial" charset="0"/>
                <a:cs typeface="Arial" charset="0"/>
              </a:rPr>
              <a:t> must always be optimistic: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Let 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d(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u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CA" altLang="en-US" dirty="0">
                <a:latin typeface="Arial" charset="0"/>
                <a:cs typeface="Arial" charset="0"/>
              </a:rPr>
              <a:t> represent the actual shortest distance from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Arial" charset="0"/>
                <a:cs typeface="Arial" charset="0"/>
              </a:rPr>
              <a:t> to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A heuristic 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h(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u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CA" altLang="en-US" dirty="0">
                <a:latin typeface="Arial" charset="0"/>
                <a:cs typeface="Arial" charset="0"/>
              </a:rPr>
              <a:t> is </a:t>
            </a:r>
            <a:r>
              <a:rPr lang="en-CA" altLang="en-US" i="1" dirty="0">
                <a:solidFill>
                  <a:srgbClr val="FF0000"/>
                </a:solidFill>
                <a:latin typeface="Arial" charset="0"/>
                <a:cs typeface="Arial" charset="0"/>
              </a:rPr>
              <a:t>admissible</a:t>
            </a:r>
            <a:r>
              <a:rPr lang="en-CA" altLang="en-US" i="1" dirty="0">
                <a:latin typeface="Arial" charset="0"/>
                <a:cs typeface="Arial" charset="0"/>
              </a:rPr>
              <a:t> </a:t>
            </a:r>
            <a:r>
              <a:rPr lang="en-CA" altLang="en-US" dirty="0">
                <a:latin typeface="Arial" charset="0"/>
                <a:cs typeface="Arial" charset="0"/>
              </a:rPr>
              <a:t>if  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h(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u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) ≤ d(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u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Arial" charset="0"/>
              </a:rPr>
              <a:t>v</a:t>
            </a:r>
            <a:r>
              <a:rPr lang="en-CA" altLang="en-US" dirty="0">
                <a:latin typeface="Times New Roman" pitchFamily="18" charset="0"/>
                <a:cs typeface="Arial" charset="0"/>
              </a:rPr>
              <a:t>)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heuristic is </a:t>
            </a:r>
            <a:r>
              <a:rPr lang="en-CA" altLang="en-US" i="1" dirty="0">
                <a:latin typeface="Arial" charset="0"/>
                <a:cs typeface="Arial" charset="0"/>
              </a:rPr>
              <a:t>optimistic</a:t>
            </a:r>
            <a:r>
              <a:rPr lang="en-CA" altLang="en-US" dirty="0">
                <a:latin typeface="Arial" charset="0"/>
                <a:cs typeface="Arial" charset="0"/>
              </a:rPr>
              <a:t> or a </a:t>
            </a:r>
            <a:r>
              <a:rPr lang="en-CA" altLang="en-US" i="1" dirty="0">
                <a:latin typeface="Arial" charset="0"/>
                <a:cs typeface="Arial" charset="0"/>
              </a:rPr>
              <a:t>lower bound</a:t>
            </a:r>
            <a:r>
              <a:rPr lang="en-CA" altLang="en-US" dirty="0">
                <a:latin typeface="Arial" charset="0"/>
                <a:cs typeface="Arial" charset="0"/>
              </a:rPr>
              <a:t> on the distance</a:t>
            </a: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Using the Euclidean distance between two points on a map is clearly an admissible heuristic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flight of the crow is shorter than the run of the wolf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dirty="0">
                <a:latin typeface="Arial" charset="0"/>
                <a:cs typeface="Arial" charset="0"/>
              </a:rPr>
              <a:t>A problem with fewer restrictions on the actions is called a relaxed problem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latin typeface="Arial" charset="0"/>
                <a:cs typeface="Arial" charset="0"/>
              </a:rPr>
              <a:t>The cost of an optimal solution to a relaxed problem is an admissible heuristic for the original problem</a:t>
            </a:r>
          </a:p>
          <a:p>
            <a:pPr lvl="1" eaLnBrk="1" hangingPunct="1">
              <a:lnSpc>
                <a:spcPct val="80000"/>
              </a:lnSpc>
            </a:pPr>
            <a:endParaRPr lang="en-CA" altLang="en-US" sz="2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Theorem</a:t>
            </a:r>
            <a:r>
              <a:rPr lang="en-US" altLang="en-US" sz="2400" dirty="0">
                <a:ea typeface="ＭＳ Ｐゴシック" panose="020B0600070205080204" pitchFamily="34" charset="-128"/>
              </a:rPr>
              <a:t>: </a:t>
            </a:r>
          </a:p>
          <a:p>
            <a:pPr marL="0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    If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h(n) </a:t>
            </a:r>
            <a:r>
              <a:rPr lang="en-US" altLang="en-US" sz="2400" dirty="0">
                <a:ea typeface="ＭＳ Ｐゴシック" panose="020B0600070205080204" pitchFamily="34" charset="-128"/>
              </a:rPr>
              <a:t>is admissible, A</a:t>
            </a:r>
            <a:r>
              <a:rPr lang="en-US" altLang="en-US" sz="2400" baseline="30000" dirty="0">
                <a:ea typeface="ＭＳ Ｐゴシック" panose="020B0600070205080204" pitchFamily="34" charset="-128"/>
              </a:rPr>
              <a:t>*</a:t>
            </a:r>
            <a:r>
              <a:rPr lang="en-US" altLang="en-US" sz="2400" dirty="0">
                <a:ea typeface="ＭＳ Ｐゴシック" panose="020B0600070205080204" pitchFamily="34" charset="-128"/>
              </a:rPr>
              <a:t> using </a:t>
            </a:r>
            <a:r>
              <a:rPr lang="en-US" altLang="en-US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TREE-SEARCH</a:t>
            </a:r>
            <a:r>
              <a:rPr lang="en-US" altLang="en-US" sz="2400" dirty="0">
                <a:ea typeface="ＭＳ Ｐゴシック" panose="020B0600070205080204" pitchFamily="34" charset="-128"/>
              </a:rPr>
              <a:t> is optimal.</a:t>
            </a:r>
            <a:endParaRPr lang="en-CA" altLang="en-US" sz="2200" i="1" dirty="0">
              <a:latin typeface="Arial" charset="0"/>
              <a:cs typeface="Arial" charset="0"/>
            </a:endParaRPr>
          </a:p>
        </p:txBody>
      </p:sp>
      <p:pic>
        <p:nvPicPr>
          <p:cNvPr id="28676" name="Picture 2867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00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60F70A4-92D4-9048-87C7-D3155B18CB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Consistent Heuristics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3459E2EC-CC13-834F-81C6-46E444F83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A heuristic is </a:t>
            </a: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consistent</a:t>
            </a:r>
            <a:r>
              <a:rPr lang="en-US" altLang="en-US" sz="2000" dirty="0">
                <a:ea typeface="ＭＳ Ｐゴシック" panose="020B0600070205080204" pitchFamily="34" charset="-128"/>
              </a:rPr>
              <a:t> if for every node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, every successor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n'</a:t>
            </a:r>
            <a:r>
              <a:rPr lang="en-US" altLang="en-US" sz="2000" dirty="0">
                <a:ea typeface="ＭＳ Ｐゴシック" panose="020B0600070205080204" pitchFamily="34" charset="-128"/>
              </a:rPr>
              <a:t> of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 generated by any action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dirty="0">
                <a:ea typeface="ＭＳ Ｐゴシック" panose="020B0600070205080204" pitchFamily="34" charset="-128"/>
              </a:rPr>
              <a:t>, we have 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	    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h(n) </a:t>
            </a:r>
            <a:r>
              <a:rPr lang="en-US" altLang="en-US" sz="20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≤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c(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n,a,n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') + h(n')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If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h</a:t>
            </a:r>
            <a:r>
              <a:rPr lang="en-US" altLang="en-US" sz="2000" dirty="0">
                <a:ea typeface="ＭＳ Ｐゴシック" panose="020B0600070205080204" pitchFamily="34" charset="-128"/>
              </a:rPr>
              <a:t> is consistent, we have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w(n</a:t>
            </a:r>
            <a:r>
              <a:rPr lang="ja-JP" altLang="en-US" sz="1600" dirty="0">
                <a:ea typeface="ＭＳ Ｐゴシック" panose="020B0600070205080204" pitchFamily="34" charset="-128"/>
              </a:rPr>
              <a:t>’</a:t>
            </a:r>
            <a:r>
              <a:rPr lang="en-US" altLang="ja-JP" sz="1600" dirty="0">
                <a:ea typeface="ＭＳ Ｐゴシック" panose="020B0600070205080204" pitchFamily="34" charset="-128"/>
              </a:rPr>
              <a:t>) 	= d(n</a:t>
            </a:r>
            <a:r>
              <a:rPr lang="ja-JP" altLang="en-US" sz="1600" dirty="0">
                <a:ea typeface="ＭＳ Ｐゴシック" panose="020B0600070205080204" pitchFamily="34" charset="-128"/>
              </a:rPr>
              <a:t>’</a:t>
            </a:r>
            <a:r>
              <a:rPr lang="en-US" altLang="ja-JP" sz="1600" dirty="0">
                <a:ea typeface="ＭＳ Ｐゴシック" panose="020B0600070205080204" pitchFamily="34" charset="-128"/>
              </a:rPr>
              <a:t>) + h(n</a:t>
            </a:r>
            <a:r>
              <a:rPr lang="ja-JP" altLang="en-US" sz="1600" dirty="0">
                <a:ea typeface="ＭＳ Ｐゴシック" panose="020B0600070205080204" pitchFamily="34" charset="-128"/>
              </a:rPr>
              <a:t>’</a:t>
            </a:r>
            <a:r>
              <a:rPr lang="en-US" altLang="ja-JP" sz="1600" dirty="0">
                <a:ea typeface="ＭＳ Ｐゴシック" panose="020B0600070205080204" pitchFamily="34" charset="-128"/>
              </a:rPr>
              <a:t>)                   (by def.)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      	= d(n) + c(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n,a,n</a:t>
            </a:r>
            <a:r>
              <a:rPr lang="en-US" altLang="en-US" sz="1600" dirty="0">
                <a:ea typeface="ＭＳ Ｐゴシック" panose="020B0600070205080204" pitchFamily="34" charset="-128"/>
              </a:rPr>
              <a:t>') + h(n</a:t>
            </a:r>
            <a:r>
              <a:rPr lang="ja-JP" altLang="en-US" sz="1600" dirty="0">
                <a:ea typeface="ＭＳ Ｐゴシック" panose="020B0600070205080204" pitchFamily="34" charset="-128"/>
              </a:rPr>
              <a:t>’</a:t>
            </a:r>
            <a:r>
              <a:rPr lang="en-US" altLang="ja-JP" sz="1600" dirty="0">
                <a:ea typeface="ＭＳ Ｐゴシック" panose="020B0600070205080204" pitchFamily="34" charset="-128"/>
              </a:rPr>
              <a:t>)    (d(n</a:t>
            </a:r>
            <a:r>
              <a:rPr lang="ja-JP" altLang="en-US" sz="1600" dirty="0">
                <a:ea typeface="ＭＳ Ｐゴシック" panose="020B0600070205080204" pitchFamily="34" charset="-128"/>
              </a:rPr>
              <a:t>’</a:t>
            </a:r>
            <a:r>
              <a:rPr lang="en-US" altLang="ja-JP" sz="1600" dirty="0">
                <a:ea typeface="ＭＳ Ｐゴシック" panose="020B0600070205080204" pitchFamily="34" charset="-128"/>
              </a:rPr>
              <a:t>)=d(n)+c(</a:t>
            </a:r>
            <a:r>
              <a:rPr lang="en-US" altLang="ja-JP" sz="1600" dirty="0" err="1">
                <a:ea typeface="ＭＳ Ｐゴシック" panose="020B0600070205080204" pitchFamily="34" charset="-128"/>
              </a:rPr>
              <a:t>n.a.n</a:t>
            </a:r>
            <a:r>
              <a:rPr lang="ja-JP" altLang="en-US" sz="1600" dirty="0">
                <a:ea typeface="ＭＳ Ｐゴシック" panose="020B0600070205080204" pitchFamily="34" charset="-128"/>
              </a:rPr>
              <a:t>’</a:t>
            </a:r>
            <a:r>
              <a:rPr lang="en-US" altLang="ja-JP" sz="1600" dirty="0">
                <a:ea typeface="ＭＳ Ｐゴシック" panose="020B0600070205080204" pitchFamily="34" charset="-128"/>
              </a:rPr>
              <a:t>))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      	</a:t>
            </a:r>
            <a:r>
              <a:rPr lang="en-US" altLang="en-US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≥ d</a:t>
            </a:r>
            <a:r>
              <a:rPr lang="en-US" altLang="en-US" sz="1600" dirty="0">
                <a:ea typeface="ＭＳ Ｐゴシック" panose="020B0600070205080204" pitchFamily="34" charset="-128"/>
              </a:rPr>
              <a:t>(n) + h(n) = w(n)            (consistency)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w(n</a:t>
            </a:r>
            <a:r>
              <a:rPr lang="ja-JP" altLang="en-US" sz="1600" dirty="0">
                <a:ea typeface="ＭＳ Ｐゴシック" panose="020B0600070205080204" pitchFamily="34" charset="-128"/>
              </a:rPr>
              <a:t>’</a:t>
            </a:r>
            <a:r>
              <a:rPr lang="en-US" altLang="ja-JP" sz="1600" dirty="0">
                <a:ea typeface="ＭＳ Ｐゴシック" panose="020B0600070205080204" pitchFamily="34" charset="-128"/>
              </a:rPr>
              <a:t>)  	</a:t>
            </a:r>
            <a:r>
              <a:rPr lang="en-US" altLang="ja-JP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≥</a:t>
            </a:r>
            <a:r>
              <a:rPr lang="en-US" altLang="ja-JP" sz="1600" dirty="0">
                <a:ea typeface="ＭＳ Ｐゴシック" panose="020B0600070205080204" pitchFamily="34" charset="-128"/>
              </a:rPr>
              <a:t> w(n)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i.e., </a:t>
            </a:r>
            <a:r>
              <a:rPr lang="en-US" altLang="en-US" i="1" dirty="0">
                <a:ea typeface="ＭＳ Ｐゴシック" panose="020B0600070205080204" pitchFamily="34" charset="-128"/>
              </a:rPr>
              <a:t>w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(n)</a:t>
            </a:r>
            <a:r>
              <a:rPr lang="en-US" altLang="en-US" sz="2000" dirty="0">
                <a:ea typeface="ＭＳ Ｐゴシック" panose="020B0600070205080204" pitchFamily="34" charset="-128"/>
              </a:rPr>
              <a:t> is non-decreasing along any path.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Theorem</a:t>
            </a:r>
            <a:r>
              <a:rPr lang="en-US" altLang="en-US" sz="2000" dirty="0">
                <a:ea typeface="ＭＳ Ｐゴシック" panose="020B0600070205080204" pitchFamily="34" charset="-128"/>
              </a:rPr>
              <a:t>: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  If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h(n)</a:t>
            </a:r>
            <a:r>
              <a:rPr lang="en-US" altLang="en-US" sz="2000" dirty="0">
                <a:ea typeface="ＭＳ Ｐゴシック" panose="020B0600070205080204" pitchFamily="34" charset="-128"/>
              </a:rPr>
              <a:t> is consistent, A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*</a:t>
            </a:r>
            <a:r>
              <a:rPr lang="en-US" altLang="en-US" sz="2000" dirty="0">
                <a:ea typeface="ＭＳ Ｐゴシック" panose="020B0600070205080204" pitchFamily="34" charset="-128"/>
              </a:rPr>
              <a:t> using 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GRAPH-SEARCH</a:t>
            </a:r>
            <a:r>
              <a:rPr lang="en-US" altLang="en-US" sz="2000" dirty="0">
                <a:ea typeface="ＭＳ Ｐゴシック" panose="020B0600070205080204" pitchFamily="34" charset="-128"/>
              </a:rPr>
              <a:t> is optimal.</a:t>
            </a:r>
          </a:p>
        </p:txBody>
      </p:sp>
      <p:pic>
        <p:nvPicPr>
          <p:cNvPr id="36867" name="Picture 4" descr="consistency">
            <a:extLst>
              <a:ext uri="{FF2B5EF4-FFF2-40B4-BE49-F238E27FC236}">
                <a16:creationId xmlns:a16="http://schemas.microsoft.com/office/drawing/2014/main" id="{501A828D-A821-7845-92FC-9534C537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2" y="2166779"/>
            <a:ext cx="1976438" cy="210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5">
            <a:extLst>
              <a:ext uri="{FF2B5EF4-FFF2-40B4-BE49-F238E27FC236}">
                <a16:creationId xmlns:a16="http://schemas.microsoft.com/office/drawing/2014/main" id="{C29CC528-96F7-B140-911A-0919DCDA9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712" y="4338638"/>
            <a:ext cx="19764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 dirty="0">
                <a:solidFill>
                  <a:srgbClr val="FF0000"/>
                </a:solidFill>
              </a:rPr>
              <a:t>It</a:t>
            </a:r>
            <a:r>
              <a:rPr lang="ja-JP" altLang="en-US" sz="1800" b="1">
                <a:solidFill>
                  <a:srgbClr val="FF0000"/>
                </a:solidFill>
              </a:rPr>
              <a:t>’</a:t>
            </a:r>
            <a:r>
              <a:rPr lang="en-US" altLang="ja-JP" sz="1800" b="1" dirty="0">
                <a:solidFill>
                  <a:srgbClr val="FF0000"/>
                </a:solidFill>
              </a:rPr>
              <a:t>s the triangle</a:t>
            </a:r>
          </a:p>
          <a:p>
            <a:r>
              <a:rPr lang="en-US" altLang="en-US" sz="1800" b="1" dirty="0">
                <a:solidFill>
                  <a:srgbClr val="FF0000"/>
                </a:solidFill>
              </a:rPr>
              <a:t>inequality !</a:t>
            </a:r>
          </a:p>
        </p:txBody>
      </p:sp>
      <p:sp>
        <p:nvSpPr>
          <p:cNvPr id="36869" name="Line 6">
            <a:extLst>
              <a:ext uri="{FF2B5EF4-FFF2-40B4-BE49-F238E27FC236}">
                <a16:creationId xmlns:a16="http://schemas.microsoft.com/office/drawing/2014/main" id="{A8D913FB-E173-CC44-A628-B25B2787D6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3200" y="609600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Text Box 7">
            <a:extLst>
              <a:ext uri="{FF2B5EF4-FFF2-40B4-BE49-F238E27FC236}">
                <a16:creationId xmlns:a16="http://schemas.microsoft.com/office/drawing/2014/main" id="{129A186A-35B1-AD43-BB84-30A99E472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5427443"/>
            <a:ext cx="39239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</a:rPr>
              <a:t>keeps all checked nodes</a:t>
            </a:r>
          </a:p>
          <a:p>
            <a:r>
              <a:rPr lang="en-US" altLang="en-US" sz="1800" dirty="0">
                <a:solidFill>
                  <a:srgbClr val="FF0000"/>
                </a:solidFill>
              </a:rPr>
              <a:t>in memory to avoid repeated states</a:t>
            </a:r>
          </a:p>
        </p:txBody>
      </p:sp>
      <p:pic>
        <p:nvPicPr>
          <p:cNvPr id="36871" name="Picture 3687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latin typeface="Arial" charset="0"/>
                <a:cs typeface="Arial" charset="0"/>
              </a:rPr>
              <a:t>Time Complexity</a:t>
            </a:r>
            <a:endParaRPr lang="en-CA" altLang="en-US" sz="3200" dirty="0">
              <a:latin typeface="Arial" charset="0"/>
              <a:cs typeface="Arial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Exponential: O(</a:t>
            </a:r>
            <a:r>
              <a:rPr lang="en-CA" altLang="en-US" dirty="0" err="1">
                <a:latin typeface="Arial" charset="0"/>
                <a:cs typeface="Arial" charset="0"/>
              </a:rPr>
              <a:t>b</a:t>
            </a:r>
            <a:r>
              <a:rPr lang="en-CA" altLang="en-US" baseline="30000" dirty="0" err="1">
                <a:latin typeface="Arial" charset="0"/>
                <a:cs typeface="Arial" charset="0"/>
              </a:rPr>
              <a:t>d</a:t>
            </a:r>
            <a:r>
              <a:rPr lang="en-CA" altLang="en-US" dirty="0">
                <a:latin typeface="Arial" charset="0"/>
                <a:cs typeface="Arial" charset="0"/>
              </a:rPr>
              <a:t>) where </a:t>
            </a:r>
            <a:r>
              <a:rPr lang="en-GB" altLang="en-US" dirty="0">
                <a:latin typeface="Arial" charset="0"/>
                <a:cs typeface="Arial" charset="0"/>
              </a:rPr>
              <a:t>b is the branching factor (the average number of successors per state) and d is the depth of the solution</a:t>
            </a:r>
            <a:endParaRPr lang="en-CA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Can be shown to run in polynomial time if</a:t>
            </a:r>
          </a:p>
          <a:p>
            <a:pPr lvl="1">
              <a:buFontTx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		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|h(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– d(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)| = </a:t>
            </a:r>
            <a:r>
              <a:rPr lang="en-CA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(ln(d(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)))</a:t>
            </a:r>
          </a:p>
          <a:p>
            <a:pPr>
              <a:buFontTx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where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d(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>
                <a:latin typeface="Arial" charset="0"/>
                <a:cs typeface="Arial" charset="0"/>
              </a:rPr>
              <a:t> is the length of the actual shortest path</a:t>
            </a:r>
            <a:r>
              <a:rPr lang="en-US" altLang="zh-CN" baseline="30000" dirty="0">
                <a:latin typeface="Arial" charset="0"/>
                <a:cs typeface="Arial" charset="0"/>
              </a:rPr>
              <a:t>1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i="1" dirty="0">
                <a:latin typeface="Arial" charset="0"/>
                <a:cs typeface="Arial" charset="0"/>
              </a:rPr>
              <a:t>I</a:t>
            </a:r>
            <a:r>
              <a:rPr lang="en-CA" altLang="en-US" dirty="0">
                <a:latin typeface="Arial" charset="0"/>
                <a:cs typeface="Arial" charset="0"/>
              </a:rPr>
              <a:t>.</a:t>
            </a:r>
            <a:r>
              <a:rPr lang="en-CA" altLang="en-US" i="1" dirty="0">
                <a:latin typeface="Arial" charset="0"/>
                <a:cs typeface="Arial" charset="0"/>
              </a:rPr>
              <a:t>e</a:t>
            </a:r>
            <a:r>
              <a:rPr lang="en-CA" altLang="en-US" dirty="0">
                <a:latin typeface="Arial" charset="0"/>
                <a:cs typeface="Arial" charset="0"/>
              </a:rPr>
              <a:t>., 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doubling the length of the optimal solution only increases the error by a constant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Not likely with a road map and the Euclidean distance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E.g. when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 = d(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endParaRPr lang="en-CA" alt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CA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1400" baseline="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altLang="en-US" sz="1400" dirty="0">
                <a:latin typeface="Times New Roman" pitchFamily="18" charset="0"/>
                <a:cs typeface="Times New Roman" pitchFamily="18" charset="0"/>
              </a:rPr>
              <a:t>Pearl, Judea (1984). Heuristics: Intelligent Search Strategies for Computer Problem Solving. Addison-Wesley.</a:t>
            </a:r>
            <a:endParaRPr lang="en-CA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0" name="Picture 2969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6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Consider find the solution to the following puzzle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Take a random permutation of 8 or 15 numbered tiles and a blank formed in a rigid square</a:t>
            </a:r>
          </a:p>
        </p:txBody>
      </p:sp>
      <p:sp>
        <p:nvSpPr>
          <p:cNvPr id="30724" name="Text Box 9"/>
          <p:cNvSpPr txBox="1">
            <a:spLocks noChangeArrowheads="1"/>
          </p:cNvSpPr>
          <p:nvPr/>
        </p:nvSpPr>
        <p:spPr bwMode="auto">
          <a:xfrm>
            <a:off x="2443163" y="6230938"/>
            <a:ext cx="577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Reference:  Andrew Moore, Carnegie Mellon University</a:t>
            </a:r>
          </a:p>
        </p:txBody>
      </p:sp>
      <p:pic>
        <p:nvPicPr>
          <p:cNvPr id="30725" name="Picture 8" descr="C:\Users\dwharder\Desktop\p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2781300"/>
            <a:ext cx="46815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3072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9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9" descr="C:\Users\dwharder\Desktop\p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2781300"/>
            <a:ext cx="46815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1748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You are allowed to move a tile adjacent to the blank into the location of the blank</a:t>
            </a:r>
          </a:p>
        </p:txBody>
      </p:sp>
      <p:pic>
        <p:nvPicPr>
          <p:cNvPr id="31749" name="Picture 3174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1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Assume we have a heuristic lower bound for the length of a path between any two vertices</a:t>
            </a:r>
          </a:p>
          <a:p>
            <a:pPr eaLnBrk="1" hangingPunct="1">
              <a:buFont typeface="Arial" charset="0"/>
              <a:buNone/>
            </a:pPr>
            <a:endParaRPr lang="en-US" altLang="en-US" i="1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i="1">
                <a:latin typeface="Arial" charset="0"/>
                <a:cs typeface="Arial" charset="0"/>
              </a:rPr>
              <a:t>	E</a:t>
            </a:r>
            <a:r>
              <a:rPr lang="en-US" altLang="en-US">
                <a:latin typeface="Arial" charset="0"/>
                <a:cs typeface="Arial" charset="0"/>
              </a:rPr>
              <a:t>.</a:t>
            </a:r>
            <a:r>
              <a:rPr lang="en-US" altLang="en-US" i="1">
                <a:latin typeface="Arial" charset="0"/>
                <a:cs typeface="Arial" charset="0"/>
              </a:rPr>
              <a:t>g</a:t>
            </a:r>
            <a:r>
              <a:rPr lang="en-US" altLang="en-US">
                <a:latin typeface="Arial" charset="0"/>
                <a:cs typeface="Arial" charset="0"/>
              </a:rPr>
              <a:t>., a graph embedded in a plane</a:t>
            </a:r>
          </a:p>
          <a:p>
            <a:pPr lvl="1" eaLnBrk="1" hangingPunct="1"/>
            <a:r>
              <a:rPr lang="en-US" altLang="en-US">
                <a:latin typeface="Arial" charset="0"/>
                <a:cs typeface="Arial" charset="0"/>
              </a:rPr>
              <a:t>the shortest distance is the Euclidean distance</a:t>
            </a:r>
          </a:p>
          <a:p>
            <a:pPr lvl="2" algn="ctr" eaLnBrk="1" hangingPunct="1">
              <a:buFontTx/>
              <a:buNone/>
            </a:pPr>
            <a:r>
              <a:rPr lang="en-US" altLang="en-US">
                <a:latin typeface="Arial" charset="0"/>
                <a:cs typeface="Arial" charset="0"/>
              </a:rPr>
              <a:t>“as the crow flies”</a:t>
            </a:r>
          </a:p>
          <a:p>
            <a:pPr lvl="1" eaLnBrk="1" hangingPunct="1"/>
            <a:r>
              <a:rPr lang="en-US" altLang="en-US">
                <a:latin typeface="Arial" charset="0"/>
                <a:cs typeface="Arial" charset="0"/>
              </a:rPr>
              <a:t>use this to guide our search for a path</a:t>
            </a:r>
          </a:p>
          <a:p>
            <a:pPr lvl="2" algn="ctr" eaLnBrk="1" hangingPunct="1">
              <a:buFontTx/>
              <a:buNone/>
            </a:pPr>
            <a:r>
              <a:rPr lang="en-US" altLang="en-US">
                <a:latin typeface="Arial" charset="0"/>
                <a:cs typeface="Arial" charset="0"/>
              </a:rPr>
              <a:t>“as the fox runs”</a:t>
            </a:r>
          </a:p>
        </p:txBody>
      </p:sp>
      <p:pic>
        <p:nvPicPr>
          <p:cNvPr id="8196" name="Picture 819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30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objective is to find a minimum number of moves which will transform the tiles into a standard solution</a:t>
            </a:r>
          </a:p>
        </p:txBody>
      </p:sp>
      <p:pic>
        <p:nvPicPr>
          <p:cNvPr id="32772" name="Picture 10" descr="C:\Users\dwharder\Desktop\p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2781300"/>
            <a:ext cx="46815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3277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10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There are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9! </a:t>
            </a:r>
            <a:r>
              <a:rPr lang="en-CA" altLang="en-US">
                <a:latin typeface="Arial" charset="0"/>
                <a:cs typeface="Arial" charset="0"/>
              </a:rPr>
              <a:t>and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16!</a:t>
            </a:r>
            <a:r>
              <a:rPr lang="en-CA" altLang="en-US">
                <a:latin typeface="Arial" charset="0"/>
                <a:cs typeface="Arial" charset="0"/>
              </a:rPr>
              <a:t> initial permutations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Half of these, through a sequence of moves, can be transformed into the desired solutions</a:t>
            </a:r>
          </a:p>
        </p:txBody>
      </p:sp>
      <p:pic>
        <p:nvPicPr>
          <p:cNvPr id="33796" name="Picture 10" descr="C:\Users\dwharder\Desktop\p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2781300"/>
            <a:ext cx="46815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3379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12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Each solution defines a vertex in a graph with edges denoting allowable moves</a:t>
            </a:r>
          </a:p>
          <a:p>
            <a:pPr lvl="1"/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It is not a tree, but the smallest cycle</a:t>
            </a:r>
            <a:b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</a:b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has a length of 12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E.g., cycle 8, 7, and 3</a:t>
            </a:r>
          </a:p>
        </p:txBody>
      </p:sp>
      <p:pic>
        <p:nvPicPr>
          <p:cNvPr id="34820" name="Picture 6" descr="C:\Users\dwharder\Desktop\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2006600"/>
            <a:ext cx="41116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482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graph of solvable eight puzzles has: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181 440 vertices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241 920 edges</a:t>
            </a: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fifteen puzzle graph has: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10 461 394 944 000 vertices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15 692 092 416 000 edges</a:t>
            </a: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In general and</a:t>
            </a:r>
            <a:br>
              <a:rPr lang="en-CA" altLang="en-US">
                <a:latin typeface="Arial" charset="0"/>
                <a:cs typeface="Arial" charset="0"/>
              </a:rPr>
            </a:br>
            <a:r>
              <a:rPr lang="en-CA" altLang="en-US">
                <a:latin typeface="Arial" charset="0"/>
                <a:cs typeface="Arial" charset="0"/>
              </a:rPr>
              <a:t>in the limit:</a:t>
            </a:r>
          </a:p>
          <a:p>
            <a:pPr lvl="1"/>
            <a:r>
              <a:rPr lang="en-CA" alt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+ 1)!/2 </a:t>
            </a:r>
            <a:r>
              <a:rPr lang="en-CA" altLang="en-US">
                <a:latin typeface="Arial" charset="0"/>
                <a:cs typeface="Arial" charset="0"/>
              </a:rPr>
              <a:t>vertices</a:t>
            </a:r>
          </a:p>
          <a:p>
            <a:pPr lvl="1"/>
            <a:r>
              <a:rPr lang="en-CA" alt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+ 1)!</a:t>
            </a:r>
            <a:r>
              <a:rPr lang="en-CA" altLang="en-US">
                <a:latin typeface="Arial" charset="0"/>
                <a:cs typeface="Arial" charset="0"/>
              </a:rPr>
              <a:t> edges</a:t>
            </a:r>
          </a:p>
        </p:txBody>
      </p:sp>
      <p:pic>
        <p:nvPicPr>
          <p:cNvPr id="35844" name="Picture 6" descr="C:\Users\dwharder\Desktop\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2006600"/>
            <a:ext cx="41116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3584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62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 sz="4000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Finding a solution requires one to find the shortest path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All edges have weight 1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Dijkstra’s algorithm is painfully slow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This puzzle requires that 179680 vertices be searched</a:t>
            </a: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To use the A* search, we need a heuristic lower bound on the distance</a:t>
            </a:r>
          </a:p>
          <a:p>
            <a:pPr lvl="1"/>
            <a:endParaRPr lang="en-CA" altLang="en-US" sz="2000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CA" altLang="en-US" sz="2000" dirty="0">
              <a:latin typeface="Arial" charset="0"/>
              <a:cs typeface="Arial" charset="0"/>
            </a:endParaRPr>
          </a:p>
          <a:p>
            <a:pPr lvl="1"/>
            <a:endParaRPr lang="en-CA" altLang="en-US" sz="2000" dirty="0">
              <a:latin typeface="Arial" charset="0"/>
              <a:cs typeface="Arial" charset="0"/>
            </a:endParaRPr>
          </a:p>
        </p:txBody>
      </p:sp>
      <p:pic>
        <p:nvPicPr>
          <p:cNvPr id="36868" name="Picture 6" descr="C:\Users\dwharder\Desktop\p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427413"/>
            <a:ext cx="87153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3686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67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We will consider three distances which we will use with the A* search: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discrete distance</a:t>
            </a:r>
          </a:p>
          <a:p>
            <a:pPr lvl="2"/>
            <a:r>
              <a:rPr lang="en-CA" altLang="en-US" sz="1400" dirty="0">
                <a:latin typeface="Arial" charset="0"/>
                <a:cs typeface="Arial" charset="0"/>
              </a:rPr>
              <a:t>If two objects are equal, the distance is 0, otherwise it is 1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Hamming distance</a:t>
            </a:r>
          </a:p>
          <a:p>
            <a:pPr lvl="2"/>
            <a:r>
              <a:rPr lang="en-CA" altLang="en-US" sz="1400" dirty="0">
                <a:latin typeface="Arial" charset="0"/>
                <a:cs typeface="Arial" charset="0"/>
              </a:rPr>
              <a:t>The number of tiles (including the blank) which are in an incorrect location</a:t>
            </a:r>
            <a:endParaRPr lang="en-CA" altLang="en-US" sz="1100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Manhattan distance</a:t>
            </a:r>
          </a:p>
          <a:p>
            <a:pPr lvl="2"/>
            <a:r>
              <a:rPr lang="en-CA" altLang="en-US" sz="1400" dirty="0">
                <a:latin typeface="Arial" charset="0"/>
                <a:cs typeface="Arial" charset="0"/>
              </a:rPr>
              <a:t>The sum of the minimum number of moves required to put a tile in its correct location</a:t>
            </a:r>
          </a:p>
          <a:p>
            <a:pPr lvl="1"/>
            <a:endParaRPr lang="en-CA" altLang="en-US" sz="1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CA" altLang="en-US" sz="1400" dirty="0">
              <a:latin typeface="Arial" charset="0"/>
              <a:cs typeface="Arial" charset="0"/>
            </a:endParaRPr>
          </a:p>
        </p:txBody>
      </p:sp>
      <p:pic>
        <p:nvPicPr>
          <p:cNvPr id="37892" name="Picture 3789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3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For example, consider this permutation: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It does not equal the solution, so the discrete distance is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lvl="1"/>
            <a:endParaRPr lang="en-CA" altLang="en-US">
              <a:latin typeface="Arial" charset="0"/>
              <a:cs typeface="Arial" charset="0"/>
            </a:endParaRPr>
          </a:p>
          <a:p>
            <a:pPr lvl="1"/>
            <a:endParaRPr lang="en-CA" altLang="en-US">
              <a:latin typeface="Arial" charset="0"/>
              <a:cs typeface="Arial" charset="0"/>
            </a:endParaRPr>
          </a:p>
          <a:p>
            <a:pPr lvl="1"/>
            <a:endParaRPr lang="en-CA" altLang="en-US">
              <a:latin typeface="Arial" charset="0"/>
              <a:cs typeface="Arial" charset="0"/>
            </a:endParaRP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8 out of 9 tiles/blanks are in the incorrect location; therefore the Hamming distance is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 8</a:t>
            </a:r>
          </a:p>
          <a:p>
            <a:pPr lvl="1"/>
            <a:endParaRPr lang="en-CA" altLang="en-US">
              <a:latin typeface="Arial" charset="0"/>
              <a:cs typeface="Arial" charset="0"/>
            </a:endParaRPr>
          </a:p>
          <a:p>
            <a:pPr lvl="1"/>
            <a:endParaRPr lang="en-CA" altLang="en-US">
              <a:latin typeface="Arial" charset="0"/>
              <a:cs typeface="Arial" charset="0"/>
            </a:endParaRP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It requires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2 + 0 + 4 + 2 + 1 + 1 + 2 + 3 + 1 = 16 </a:t>
            </a:r>
            <a:r>
              <a:rPr lang="en-CA" altLang="en-US">
                <a:latin typeface="Arial" charset="0"/>
                <a:cs typeface="Arial" charset="0"/>
              </a:rPr>
              <a:t>moves to move each tile into the correct location, therefore the Manhattan distance is </a:t>
            </a:r>
            <a:r>
              <a:rPr lang="en-CA" altLang="en-US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pic>
        <p:nvPicPr>
          <p:cNvPr id="38916" name="Picture 3" descr="C:\Users\dwharder\Desktop\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3" y="2420938"/>
            <a:ext cx="865187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 descr="C:\Users\dwharder\Desktop\q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3" y="5229225"/>
            <a:ext cx="865187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4" descr="C:\Users\dwharder\Desktop\q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3" y="3716338"/>
            <a:ext cx="865187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38918" descr="tem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6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As discussed before, the discrete distance does not improve the situation:  it is equivalent to </a:t>
            </a:r>
            <a:r>
              <a:rPr lang="en-CA" altLang="en-US" dirty="0" err="1">
                <a:latin typeface="Arial" charset="0"/>
                <a:cs typeface="Arial" charset="0"/>
              </a:rPr>
              <a:t>Dijkstra’s</a:t>
            </a:r>
            <a:r>
              <a:rPr lang="en-CA" altLang="en-US" dirty="0">
                <a:latin typeface="Arial" charset="0"/>
                <a:cs typeface="Arial" charset="0"/>
              </a:rPr>
              <a:t> algorithm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Using the same permutation as before: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Hamming distance isn’t much better: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It reduces the vertices searched from 179 680 to 178 005 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It is only useful when we are very close to the actual solution</a:t>
            </a:r>
          </a:p>
          <a:p>
            <a:pPr lvl="1"/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The Manhattan distance, however, allows the A* search to find the minimal path with only 6453 vertices searched</a:t>
            </a:r>
          </a:p>
        </p:txBody>
      </p:sp>
      <p:pic>
        <p:nvPicPr>
          <p:cNvPr id="39940" name="Picture 6" descr="C:\Users\dwharder\Desktop\p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2276475"/>
            <a:ext cx="871537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3994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77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How much better is it to use the Manhattan distance over the Hamming or discrete?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With the Hamming distance, there is only a small change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For 100 random puzzles, we have a plot the number of vertices visited using the discrete</a:t>
            </a:r>
            <a:br>
              <a:rPr lang="en-CA" altLang="en-US">
                <a:latin typeface="Arial" charset="0"/>
                <a:cs typeface="Arial" charset="0"/>
              </a:rPr>
            </a:br>
            <a:r>
              <a:rPr lang="en-CA" altLang="en-US">
                <a:latin typeface="Arial" charset="0"/>
                <a:cs typeface="Arial" charset="0"/>
              </a:rPr>
              <a:t>distance versus the number</a:t>
            </a:r>
            <a:br>
              <a:rPr lang="en-CA" altLang="en-US">
                <a:latin typeface="Arial" charset="0"/>
                <a:cs typeface="Arial" charset="0"/>
              </a:rPr>
            </a:br>
            <a:r>
              <a:rPr lang="en-CA" altLang="en-US">
                <a:latin typeface="Arial" charset="0"/>
                <a:cs typeface="Arial" charset="0"/>
              </a:rPr>
              <a:t>of vertices visited using the</a:t>
            </a:r>
            <a:br>
              <a:rPr lang="en-CA" altLang="en-US">
                <a:latin typeface="Arial" charset="0"/>
                <a:cs typeface="Arial" charset="0"/>
              </a:rPr>
            </a:br>
            <a:r>
              <a:rPr lang="en-CA" altLang="en-US">
                <a:latin typeface="Arial" charset="0"/>
                <a:cs typeface="Arial" charset="0"/>
              </a:rPr>
              <a:t>Hamming distance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The line is the identity function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The colour, blue to red, indicates</a:t>
            </a:r>
            <a:br>
              <a:rPr lang="en-CA" altLang="en-US">
                <a:latin typeface="Arial" charset="0"/>
                <a:cs typeface="Arial" charset="0"/>
              </a:rPr>
            </a:br>
            <a:r>
              <a:rPr lang="en-CA" altLang="en-US">
                <a:latin typeface="Arial" charset="0"/>
                <a:cs typeface="Arial" charset="0"/>
              </a:rPr>
              <a:t>the length of the solution; from</a:t>
            </a:r>
            <a:br>
              <a:rPr lang="en-CA" altLang="en-US">
                <a:latin typeface="Arial" charset="0"/>
                <a:cs typeface="Arial" charset="0"/>
              </a:rPr>
            </a:br>
            <a:r>
              <a:rPr lang="en-CA" altLang="en-US">
                <a:latin typeface="Arial" charset="0"/>
                <a:cs typeface="Arial" charset="0"/>
              </a:rPr>
              <a:t>13 to 28</a:t>
            </a:r>
          </a:p>
          <a:p>
            <a:pPr lvl="1"/>
            <a:endParaRPr lang="en-CA" altLang="en-US">
              <a:latin typeface="Arial" charset="0"/>
              <a:cs typeface="Arial" charset="0"/>
            </a:endParaRPr>
          </a:p>
        </p:txBody>
      </p:sp>
      <p:pic>
        <p:nvPicPr>
          <p:cNvPr id="40964" name="Picture 2" descr="C:\Users\dwharder\Desktop\m1.p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3143250"/>
            <a:ext cx="3214687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096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3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Puzzle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However, comparing the number of vertices visited when using the Manhattan distance, there is a significant reduction by a factor of almost 100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A more significant improvement with shorter paths</a:t>
            </a:r>
          </a:p>
        </p:txBody>
      </p:sp>
      <p:pic>
        <p:nvPicPr>
          <p:cNvPr id="41988" name="Picture 4" descr="C:\Users\dwharder\Desktop\m2.p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3152775"/>
            <a:ext cx="62865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4198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3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Idea</a:t>
            </a:r>
            <a:endParaRPr lang="en-US" altLang="en-US" sz="4000">
              <a:latin typeface="Arial" charset="0"/>
              <a:cs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this map of Slovenia</a:t>
            </a:r>
          </a:p>
        </p:txBody>
      </p:sp>
      <p:pic>
        <p:nvPicPr>
          <p:cNvPr id="9220" name="Picture 10" descr="C:\Users\dwharder\Desktop\slove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8880"/>
            <a:ext cx="6119813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922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04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This topic has presented the A* search algorithm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Assumes a hypothetical lower bound on the length of the path to the destination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Requires an appropriate heuristic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Useful for Euclidean spaces (vector spaces with a norm)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Faster than Dijkstra’s algorithm in many cases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Directs searches towards the solution</a:t>
            </a:r>
          </a:p>
        </p:txBody>
      </p:sp>
      <p:pic>
        <p:nvPicPr>
          <p:cNvPr id="44036" name="Picture 4403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1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Backtracking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8775" indent="-358775">
              <a:buNone/>
            </a:pPr>
            <a:r>
              <a:rPr lang="en-CA" dirty="0"/>
              <a:t>	Suppose a solution can be made as a result of a series of choices</a:t>
            </a:r>
          </a:p>
          <a:p>
            <a:pPr lvl="1"/>
            <a:r>
              <a:rPr lang="en-CA" dirty="0"/>
              <a:t>Each choice forms a partial solution</a:t>
            </a:r>
          </a:p>
          <a:p>
            <a:pPr lvl="1"/>
            <a:r>
              <a:rPr lang="en-CA" dirty="0"/>
              <a:t>These choices may form either a tree or DAG</a:t>
            </a:r>
          </a:p>
          <a:p>
            <a:pPr lvl="2"/>
            <a:r>
              <a:rPr lang="en-CA" dirty="0"/>
              <a:t>Separate branches may recombine or diverge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6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Backtracking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With Dijkstra’s algorithm, we keep track of all current best paths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 are at most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– 1 </a:t>
            </a:r>
            <a:r>
              <a:rPr lang="en-US" altLang="en-US" dirty="0">
                <a:latin typeface="Arial" charset="0"/>
                <a:cs typeface="Arial" charset="0"/>
              </a:rPr>
              <a:t> paths we could extend at any one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These can be tracked with a relatively small table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cannot evaluate the relative fitness of solutions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 may just be too many to record efficiently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Are we left with a brute-force search?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there are just too many partial solutions at any one time to keep track of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any point in time in a game of chess or Go (</a:t>
            </a:r>
            <a:r>
              <a:rPr lang="ja-JP" altLang="en-US"/>
              <a:t>围棋</a:t>
            </a:r>
            <a:r>
              <a:rPr lang="en-CA" altLang="ja-JP" dirty="0"/>
              <a:t>), there are a plethora of moves, each valid, but the usefulness of each will vary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1508" name="Picture 2150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04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first case, consider the game Sudoku: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search space is 9</a:t>
            </a:r>
            <a:r>
              <a:rPr lang="en-US" altLang="en-US" baseline="30000" dirty="0">
                <a:latin typeface="Arial" charset="0"/>
                <a:cs typeface="Arial" charset="0"/>
              </a:rPr>
              <a:t>53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916176" y="2513424"/>
          <a:ext cx="324000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83120" y="6372036"/>
            <a:ext cx="2748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http://www.sudokuoftheday.com/</a:t>
            </a:r>
          </a:p>
        </p:txBody>
      </p:sp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00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At least for the first entry in the first square, only 1, 3, 7 fit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563888" y="2060848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563888" y="4113256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331640" y="4113256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878792" y="4113256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>
            <a:off x="2852600" y="3718704"/>
            <a:ext cx="1008112" cy="3600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56856" y="3718704"/>
            <a:ext cx="1080120" cy="3600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90728" y="3754600"/>
            <a:ext cx="0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8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the first entry has a 1, the 2</a:t>
            </a:r>
            <a:r>
              <a:rPr lang="en-US" altLang="en-US" baseline="30000" dirty="0">
                <a:latin typeface="Arial" charset="0"/>
                <a:cs typeface="Arial" charset="0"/>
              </a:rPr>
              <a:t>nd</a:t>
            </a:r>
            <a:r>
              <a:rPr lang="en-US" altLang="en-US" dirty="0">
                <a:latin typeface="Arial" charset="0"/>
                <a:cs typeface="Arial" charset="0"/>
              </a:rPr>
              <a:t> entry in that square could be 7 or 8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563888" y="2060848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468040" y="4113256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111904" y="377051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70384" y="377051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698616" y="4113256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08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the first entry has a 3, the 2</a:t>
            </a:r>
            <a:r>
              <a:rPr lang="en-US" altLang="en-US" baseline="30000" dirty="0">
                <a:latin typeface="Arial" charset="0"/>
                <a:cs typeface="Arial" charset="0"/>
              </a:rPr>
              <a:t>nd</a:t>
            </a:r>
            <a:r>
              <a:rPr lang="en-US" altLang="en-US" dirty="0">
                <a:latin typeface="Arial" charset="0"/>
                <a:cs typeface="Arial" charset="0"/>
              </a:rPr>
              <a:t> entry in that square could be 7 or 8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563888" y="2060848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698616" y="4113256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466368" y="4113256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111904" y="377051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70384" y="377051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54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2362" y="162041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the first entry has a 7, the 2</a:t>
            </a:r>
            <a:r>
              <a:rPr lang="en-US" altLang="en-US" baseline="30000" dirty="0">
                <a:latin typeface="Arial" charset="0"/>
                <a:cs typeface="Arial" charset="0"/>
              </a:rPr>
              <a:t>nd</a:t>
            </a:r>
            <a:r>
              <a:rPr lang="en-US" altLang="en-US" dirty="0">
                <a:latin typeface="Arial" charset="0"/>
                <a:cs typeface="Arial" charset="0"/>
              </a:rPr>
              <a:t> entry in that square could be 8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563888" y="2060848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581472" y="4113256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4499992" y="3770512"/>
            <a:ext cx="0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0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next child, there are no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options available for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next entry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			</a:t>
            </a:r>
            <a:r>
              <a:rPr lang="en-US" altLang="en-US" sz="1800" dirty="0">
                <a:latin typeface="Arial" charset="0"/>
                <a:cs typeface="Arial" charset="0"/>
              </a:rPr>
              <a:t>Any candidate solution built from this</a:t>
            </a:r>
            <a:br>
              <a:rPr lang="en-US" altLang="en-US" sz="1800" dirty="0">
                <a:latin typeface="Arial" charset="0"/>
                <a:cs typeface="Arial" charset="0"/>
              </a:rPr>
            </a:br>
            <a:r>
              <a:rPr lang="en-US" altLang="en-US" sz="1800" dirty="0">
                <a:latin typeface="Arial" charset="0"/>
                <a:cs typeface="Arial" charset="0"/>
              </a:rPr>
              <a:t>				partial is infeasible</a:t>
            </a:r>
          </a:p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				</a:t>
            </a:r>
            <a:r>
              <a:rPr lang="en-US" altLang="en-US" sz="1600" dirty="0">
                <a:latin typeface="Arial" charset="0"/>
                <a:cs typeface="Arial" charset="0"/>
              </a:rPr>
              <a:t>   – We can ignore this branch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860032" y="1124744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860032" y="2348880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627784" y="2348880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174936" y="2348880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203848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051720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436096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265862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776464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588224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3707904" y="2060848"/>
            <a:ext cx="1008112" cy="3600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717376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75856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49624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08104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62672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821152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12160" y="2060848"/>
            <a:ext cx="1080120" cy="3600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46032" y="2096744"/>
            <a:ext cx="0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630320" y="5049360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3" name="Straight Arrow Connector 32"/>
          <p:cNvCxnSpPr/>
          <p:nvPr/>
        </p:nvCxnSpPr>
        <p:spPr>
          <a:xfrm>
            <a:off x="2538192" y="4571392"/>
            <a:ext cx="0" cy="47796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91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Three other branches lead to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similar dead ends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30320" y="5049360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860032" y="1124744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860032" y="2348880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627784" y="2348880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174936" y="2348880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203848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051720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436096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265862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198544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3707904" y="2060848"/>
            <a:ext cx="1008112" cy="3600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825544" y="5049360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597016" y="5049360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6012160" y="2060848"/>
            <a:ext cx="1080120" cy="3600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2"/>
          </p:cNvCxnSpPr>
          <p:nvPr/>
        </p:nvCxnSpPr>
        <p:spPr>
          <a:xfrm>
            <a:off x="5346032" y="2096744"/>
            <a:ext cx="0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17376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75856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49624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08104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678808" y="3329672"/>
            <a:ext cx="0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38192" y="4571392"/>
            <a:ext cx="0" cy="47796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752856" y="4581128"/>
            <a:ext cx="0" cy="4417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66488" y="4600600"/>
            <a:ext cx="0" cy="448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1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Idea</a:t>
            </a:r>
            <a:endParaRPr lang="en-US" altLang="en-US" sz="4000">
              <a:latin typeface="Arial" charset="0"/>
              <a:cs typeface="Arial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we want to go from Kamnik to Bohinj</a:t>
            </a:r>
          </a:p>
        </p:txBody>
      </p:sp>
      <p:pic>
        <p:nvPicPr>
          <p:cNvPr id="10244" name="Picture 10" descr="C:\Users\dwharder\Desktop\slove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6119813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2352675" y="2982913"/>
            <a:ext cx="357188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7153275" y="3754438"/>
            <a:ext cx="357188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10245" name="Picture 1024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9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With the other two, there is only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one candidate for each of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last two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entries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860032" y="1124744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860032" y="2348880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627784" y="2348880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174936" y="2348880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203848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051720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436096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265862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3707904" y="2060848"/>
            <a:ext cx="1008112" cy="3600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861392" y="5049360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014696" y="5049360"/>
          <a:ext cx="1861560" cy="1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6012160" y="2060848"/>
            <a:ext cx="1080120" cy="3600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2"/>
          </p:cNvCxnSpPr>
          <p:nvPr/>
        </p:nvCxnSpPr>
        <p:spPr>
          <a:xfrm>
            <a:off x="5346032" y="2096744"/>
            <a:ext cx="0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17376" y="3329672"/>
            <a:ext cx="216024" cy="22576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75856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49624" y="3329672"/>
            <a:ext cx="216024" cy="22576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08104" y="3329672"/>
            <a:ext cx="216024" cy="2257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68344" y="3329672"/>
            <a:ext cx="0" cy="22576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4571392"/>
            <a:ext cx="0" cy="4515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31360" y="4581128"/>
            <a:ext cx="0" cy="4515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22112" y="3734616"/>
            <a:ext cx="629652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222112" y="3734616"/>
            <a:ext cx="629652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436776" y="3725824"/>
            <a:ext cx="629652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36776" y="3725824"/>
            <a:ext cx="629652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381148" y="3725824"/>
            <a:ext cx="629652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381148" y="3725824"/>
            <a:ext cx="629652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7198544" y="3573016"/>
          <a:ext cx="972000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2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It may seem that this is a reasonably straight-forward method; however, the decision tree continues to branch quick once we start filling the second square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9960" y="2720566"/>
            <a:ext cx="3589181" cy="37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81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Sudoku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binary tree of this height would have around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</a:t>
            </a:r>
            <a:r>
              <a:rPr lang="en-US" altLang="en-US" dirty="0">
                <a:latin typeface="Arial" charset="0"/>
                <a:cs typeface="Arial" charset="0"/>
              </a:rPr>
              <a:t> nodes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Fortunately, as we get deeper into the tree, more get cut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9960" y="2720566"/>
            <a:ext cx="3589181" cy="37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96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Our straight-forward implementation takes a 9 × 9 matrix</a:t>
            </a:r>
          </a:p>
          <a:p>
            <a:pPr lvl="1"/>
            <a:r>
              <a:rPr lang="en-CA" dirty="0"/>
              <a:t>Default entries are values from 1 to 9, empty cells are 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CA" dirty="0"/>
          </a:p>
          <a:p>
            <a:pPr lvl="1"/>
            <a:r>
              <a:rPr lang="en-CA" dirty="0"/>
              <a:t>Two helper functions:</a:t>
            </a:r>
          </a:p>
          <a:p>
            <a:pPr marL="914400" lvl="2" indent="0">
              <a:buNone/>
            </a:pP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next_location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[9][9],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&amp;j )</a:t>
            </a:r>
          </a:p>
          <a:p>
            <a:pPr lvl="2"/>
            <a:r>
              <a:rPr lang="en-CA" dirty="0"/>
              <a:t>Finds the next empty location returning false if none is found</a:t>
            </a:r>
          </a:p>
          <a:p>
            <a:pPr marL="914400" lvl="2" indent="0">
              <a:buNone/>
            </a:pP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is_valid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[9][9],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j,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value )</a:t>
            </a:r>
          </a:p>
          <a:p>
            <a:pPr lvl="2"/>
            <a:r>
              <a:rPr lang="en-CA" dirty="0"/>
              <a:t>Checks if there are any conflicts created if 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][j]</a:t>
            </a:r>
            <a:r>
              <a:rPr lang="en-CA" dirty="0"/>
              <a:t> is assigned 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  <a:p>
            <a:pPr lvl="1"/>
            <a:r>
              <a:rPr lang="en-CA" dirty="0"/>
              <a:t>The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backtracing</a:t>
            </a:r>
            <a:r>
              <a:rPr lang="en-CA" dirty="0"/>
              <a:t> function:</a:t>
            </a:r>
          </a:p>
          <a:p>
            <a:pPr lvl="2"/>
            <a:r>
              <a:rPr lang="en-CA" dirty="0"/>
              <a:t>Finds the next unoccupied cell</a:t>
            </a:r>
          </a:p>
          <a:p>
            <a:pPr lvl="2"/>
            <a:r>
              <a:rPr lang="en-CA" dirty="0"/>
              <a:t>For each value from 1 to 9, it checks if it is valid to insert it there</a:t>
            </a:r>
          </a:p>
          <a:p>
            <a:pPr lvl="3"/>
            <a:r>
              <a:rPr lang="en-CA" dirty="0"/>
              <a:t>If so, backtracking is called recursively on the matrix with that entry set</a:t>
            </a:r>
          </a:p>
          <a:p>
            <a:pPr lvl="1"/>
            <a:endParaRPr lang="en-CA" dirty="0"/>
          </a:p>
          <a:p>
            <a:pPr marL="360363" indent="-360363">
              <a:buNone/>
            </a:pPr>
            <a:r>
              <a:rPr lang="en-CA" dirty="0"/>
              <a:t>	The main function creates the initial matrix and calls backtrack</a:t>
            </a:r>
          </a:p>
          <a:p>
            <a:pPr lvl="2"/>
            <a:endParaRPr lang="en-CA" dirty="0"/>
          </a:p>
        </p:txBody>
      </p:sp>
      <p:pic>
        <p:nvPicPr>
          <p:cNvPr id="27" name="Picture 26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9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5496" y="1268760"/>
            <a:ext cx="476152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Find the next empty location in 'matrix'</a:t>
            </a:r>
          </a:p>
          <a:p>
            <a:pPr marL="0" indent="0">
              <a:buNone/>
            </a:pP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one is found, assign '</a:t>
            </a:r>
            <a:r>
              <a:rPr lang="en-CA" sz="1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 and 'j' the indexes of that entry</a:t>
            </a:r>
          </a:p>
          <a:p>
            <a:pPr marL="0" indent="0">
              <a:buNone/>
            </a:pP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Otherwise, return false</a:t>
            </a:r>
          </a:p>
          <a:p>
            <a:pPr marL="0" indent="0">
              <a:buNone/>
            </a:pP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- In this case, the values of '</a:t>
            </a:r>
            <a:r>
              <a:rPr lang="en-CA" sz="1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 and 'j' are undefined</a:t>
            </a:r>
          </a:p>
          <a:p>
            <a:pPr marL="0" indent="0">
              <a:buNone/>
            </a:pP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next_location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matrix[9][9],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&amp;j ) {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for (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i1 = 0; i1 &lt; 3; ++i1 ) {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for (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j1 = 0; j1 &lt; 3; ++j1 ) {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for (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i2 = 0; i2 &lt; 3; ++i2 ) {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for (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j2 = 0; j2 &lt; 3; ++j2 ) {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= 3*i1 + i2;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j = 3*j1 + j2;</a:t>
            </a:r>
          </a:p>
          <a:p>
            <a:pPr marL="0" indent="0">
              <a:buNone/>
            </a:pP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 'true' if we find an</a:t>
            </a:r>
            <a:b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// unoccupied entry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if ( matrix[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][j] == 0 )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return true;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return false;  </a:t>
            </a: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 the entries are occupied</a:t>
            </a: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139952" y="2204864"/>
            <a:ext cx="496855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'value' already appears in</a:t>
            </a:r>
          </a:p>
          <a:p>
            <a:pPr marL="0" indent="0">
              <a:buNone/>
            </a:pP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- the row 'm'</a:t>
            </a: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- the column 'n'</a:t>
            </a: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- the 3x3 square of entries it (m, n) appears in</a:t>
            </a:r>
          </a:p>
          <a:p>
            <a:pPr marL="0" indent="0">
              <a:buNone/>
            </a:pP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 false, otherwise return true</a:t>
            </a: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is_valid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matrix[9][9],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m,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n,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value ) {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'value' already appears in either a row or column</a:t>
            </a: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for (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&lt; 9; ++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if ( (matrix[m][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] == value) || ( matrix[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][n] == value ) )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 false;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'value' already appears in either a row or column</a:t>
            </a: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ioff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= 3*(m/3);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joff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= 3*(n/3);</a:t>
            </a:r>
          </a:p>
          <a:p>
            <a:pPr marL="0" indent="0">
              <a:buNone/>
            </a:pP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for (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&lt; 3; ++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for (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j = 0; j &lt; 3; ++j ) {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if ( matrix[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ioff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CA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joff</a:t>
            </a: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+ j] == value )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return false;  </a:t>
            </a: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'value' already in the 3x3 square</a:t>
            </a: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    return true;  </a:t>
            </a:r>
            <a:r>
              <a:rPr lang="en-CA" sz="1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'value' could be added</a:t>
            </a:r>
            <a:endParaRPr lang="en-CA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" name="Picture 9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74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808" y="1277552"/>
            <a:ext cx="5472608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backtrack(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matrix[9][9] ) {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, j;</a:t>
            </a:r>
          </a:p>
          <a:p>
            <a:pPr marL="0" indent="0">
              <a:buNone/>
            </a:pPr>
            <a:endParaRPr lang="en-CA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1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If the matrix is full, we are done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if ( !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next_location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( matrix,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, j ) ) { 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true;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}           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for (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value = 1; value &lt;= 9; ++value ) {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if (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is_valid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( matrix,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, j, value ) ) {</a:t>
            </a:r>
          </a:p>
          <a:p>
            <a:pPr marL="0" indent="0">
              <a:buNone/>
            </a:pPr>
            <a:r>
              <a:rPr lang="en-CA" sz="11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Assume this entry is part of the</a:t>
            </a:r>
            <a:br>
              <a:rPr lang="en-CA" sz="11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11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solution--recursively call backtrack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matrix[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][j] = value;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pPr marL="0" indent="0">
              <a:buNone/>
            </a:pPr>
            <a:r>
              <a:rPr lang="en-CA" sz="11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If we found a solution, return</a:t>
            </a:r>
          </a:p>
          <a:p>
            <a:pPr marL="0" indent="0">
              <a:buNone/>
            </a:pPr>
            <a:r>
              <a:rPr lang="en-CA" sz="11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otherwise, reset the entry to 0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if ( backtrack( matrix ) ) {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return true;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} else {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matrix[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][j] = 0;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CA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1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solution found--reset the entry to 0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return false;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Implementation</a:t>
            </a:r>
          </a:p>
        </p:txBody>
      </p:sp>
      <p:pic>
        <p:nvPicPr>
          <p:cNvPr id="7" name="Picture 6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49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808" y="1279301"/>
            <a:ext cx="476287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matrix[9][9] = {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{5, 0, 4, 0, 0, 0, 0, 6, 0},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{0, 6, 0, 3, 0, 0, 1, 0, 0},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{0, 9, 2, 5, 4, 0, 0, 0, 0},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{6, 0, 8, 0, 0, 1, 0, 0, 0},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{0, 0, 0, 8, 0, 4, 0, 0, 0},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{0, 0, 0, 2, 0, 0, 6, 0, 1},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{0, 0, 0, 0, 9, 5, 8, 1, 0},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{0, 0, 1, 0, 0, 2, 0, 3, 0},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{0, 8, 0, 0, 0, 0, 2, 0, 7}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endParaRPr lang="en-CA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1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If found, print out the resulting matrix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if ( backtrack( matrix ) ) {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for (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&lt; 9; ++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for (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j = 0; j &lt; 9; ++j ) {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&lt;&lt; matrix[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][j] &lt;&lt; " ";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endParaRPr lang="en-CA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CA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24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In this case, the traversal:</a:t>
            </a:r>
          </a:p>
          <a:p>
            <a:pPr lvl="1"/>
            <a:r>
              <a:rPr lang="en-CA" dirty="0"/>
              <a:t>Recursively calls backtrack 874 times</a:t>
            </a:r>
          </a:p>
          <a:p>
            <a:pPr lvl="2"/>
            <a:r>
              <a:rPr lang="en-CA" dirty="0"/>
              <a:t>The last one determines that there are no unoccupied entries</a:t>
            </a:r>
          </a:p>
          <a:p>
            <a:pPr lvl="1"/>
            <a:r>
              <a:rPr lang="en-CA" dirty="0"/>
              <a:t>Checks if a placement is valid 7658 times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916176" y="3161496"/>
          <a:ext cx="324000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2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Backtracking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should give us an idea, however:</a:t>
            </a:r>
          </a:p>
          <a:p>
            <a:pPr lvl="1"/>
            <a:r>
              <a:rPr lang="en-US" altLang="en-US" sz="1600" dirty="0">
                <a:latin typeface="Arial" charset="0"/>
                <a:cs typeface="Arial" charset="0"/>
              </a:rPr>
              <a:t>Perform a traversal</a:t>
            </a:r>
          </a:p>
          <a:p>
            <a:pPr lvl="1"/>
            <a:r>
              <a:rPr lang="en-US" altLang="en-US" sz="1600" dirty="0">
                <a:latin typeface="Arial" charset="0"/>
                <a:cs typeface="Arial" charset="0"/>
              </a:rPr>
              <a:t>Do not continue traversing if a current node indicates all descendants are infeasible solutions</a:t>
            </a:r>
          </a:p>
        </p:txBody>
      </p:sp>
      <p:pic>
        <p:nvPicPr>
          <p:cNvPr id="24580" name="Picture 2457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8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Classical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Classic applications of this algorithm technique include:</a:t>
            </a:r>
          </a:p>
          <a:p>
            <a:pPr lvl="1"/>
            <a:r>
              <a:rPr lang="en-CA" dirty="0"/>
              <a:t>Eight queens puzzle</a:t>
            </a:r>
          </a:p>
          <a:p>
            <a:pPr lvl="1"/>
            <a:r>
              <a:rPr lang="en-CA" dirty="0"/>
              <a:t>Knight’s tour</a:t>
            </a:r>
          </a:p>
          <a:p>
            <a:pPr lvl="1"/>
            <a:r>
              <a:rPr lang="en-CA" dirty="0"/>
              <a:t>Logic programming languages</a:t>
            </a:r>
          </a:p>
          <a:p>
            <a:pPr lvl="1"/>
            <a:r>
              <a:rPr lang="en-CA" dirty="0"/>
              <a:t>Crossword puzzles</a:t>
            </a:r>
          </a:p>
          <a:p>
            <a:pPr lvl="1"/>
            <a:endParaRPr lang="en-CA" dirty="0"/>
          </a:p>
        </p:txBody>
      </p:sp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1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Idea</a:t>
            </a:r>
            <a:endParaRPr lang="en-US" altLang="en-US" sz="400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lower bound for the length of the shortest path to Bohinj is </a:t>
            </a:r>
            <a:r>
              <a:rPr lang="en-US" altLang="en-US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h(Kamnik, Bohinj) = 53 km</a:t>
            </a:r>
          </a:p>
        </p:txBody>
      </p:sp>
      <p:pic>
        <p:nvPicPr>
          <p:cNvPr id="11268" name="Picture 10" descr="C:\Users\dwharder\Desktop\slove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6119813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2347913" y="298291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7153275" y="3754438"/>
            <a:ext cx="357188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1271" name="Straight Connector 8"/>
          <p:cNvCxnSpPr>
            <a:cxnSpLocks noChangeShapeType="1"/>
            <a:endCxn id="7" idx="2"/>
          </p:cNvCxnSpPr>
          <p:nvPr/>
        </p:nvCxnSpPr>
        <p:spPr bwMode="auto">
          <a:xfrm>
            <a:off x="2714625" y="3063875"/>
            <a:ext cx="4438650" cy="762000"/>
          </a:xfrm>
          <a:prstGeom prst="line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2" name="TextBox 9"/>
          <p:cNvSpPr txBox="1">
            <a:spLocks noChangeArrowheads="1"/>
          </p:cNvSpPr>
          <p:nvPr/>
        </p:nvSpPr>
        <p:spPr bwMode="auto">
          <a:xfrm rot="566893">
            <a:off x="3597275" y="2981325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53 km</a:t>
            </a:r>
          </a:p>
        </p:txBody>
      </p:sp>
      <p:pic>
        <p:nvPicPr>
          <p:cNvPr id="11273" name="Picture 1127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Eight queens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Arrange eight queens on</a:t>
            </a:r>
            <a:br>
              <a:rPr lang="en-CA" dirty="0"/>
            </a:br>
            <a:r>
              <a:rPr lang="en-CA" dirty="0"/>
              <a:t>a chess board so that no</a:t>
            </a:r>
            <a:br>
              <a:rPr lang="en-CA" dirty="0"/>
            </a:br>
            <a:r>
              <a:rPr lang="en-CA" dirty="0"/>
              <a:t>queen can take another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068488" y="1773360"/>
          <a:ext cx="4896000" cy="48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851738" y="2945631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000" dirty="0"/>
              <a:t>♕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49365" y="3299574"/>
            <a:ext cx="21996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549365" y="2061392"/>
            <a:ext cx="903499" cy="8842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49365" y="3644725"/>
            <a:ext cx="2199643" cy="222429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200551" y="3653517"/>
            <a:ext cx="1" cy="272835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56520" y="3653517"/>
            <a:ext cx="1495218" cy="150819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356520" y="3299574"/>
            <a:ext cx="149521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</p:cNvCxnSpPr>
          <p:nvPr/>
        </p:nvCxnSpPr>
        <p:spPr>
          <a:xfrm flipV="1">
            <a:off x="6200552" y="2061392"/>
            <a:ext cx="0" cy="8842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960113" y="2061392"/>
            <a:ext cx="891625" cy="8842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03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Knight’s tour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Have a knight visit all the</a:t>
            </a:r>
            <a:br>
              <a:rPr lang="en-CA" dirty="0"/>
            </a:br>
            <a:r>
              <a:rPr lang="en-CA" dirty="0"/>
              <a:t>squares of a chess board</a:t>
            </a:r>
            <a:br>
              <a:rPr lang="en-CA" dirty="0"/>
            </a:br>
            <a:r>
              <a:rPr lang="en-CA" dirty="0"/>
              <a:t>either as a path or a cycle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068488" y="1773360"/>
          <a:ext cx="4896000" cy="48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851738" y="2945631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000" dirty="0"/>
              <a:t>♘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379786" y="5138144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379786" y="3916389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4379786" y="2694634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379786" y="4525787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379786" y="3301073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4379786" y="2076359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379786" y="3303130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80143" y="3913430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380500" y="4523730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380857" y="5134030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377405" y="2689872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375024" y="2076614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373560" y="2076614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976000" y="2069640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79832" y="2078432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598600" y="2069640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6300192" y="2062921"/>
            <a:ext cx="527170" cy="1006039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6822600" y="2077631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7429838" y="2075674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8041838" y="2080128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4380858" y="2078432"/>
            <a:ext cx="1217742" cy="616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4993775" y="2076051"/>
            <a:ext cx="1217742" cy="616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5601930" y="2071289"/>
            <a:ext cx="1217742" cy="616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210085" y="2073670"/>
            <a:ext cx="1217742" cy="616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818240" y="2076051"/>
            <a:ext cx="1217742" cy="616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7426395" y="2080813"/>
            <a:ext cx="1217742" cy="616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822600" y="2695814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7429492" y="2692494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418178" y="2689872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587074" y="3291395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372200" y="3356992"/>
            <a:ext cx="1072246" cy="553603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220446" y="3910595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06000" y="3910595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87074" y="3903628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601930" y="4527266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218000" y="4520292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598801" y="3909370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598801" y="3903628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216279" y="3915038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5605027" y="4515686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6207672" y="4520292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4364000" y="5749021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4995256" y="5733256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5608928" y="5735075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6205016" y="5736894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6809896" y="5738713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423568" y="5740532"/>
            <a:ext cx="1224000" cy="609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7440212" y="3915835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8036408" y="2701800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8048178" y="3903627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8038825" y="4518644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8043758" y="5119375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8039386" y="3309072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372066" y="5740229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986184" y="5743720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600302" y="5738419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208009" y="5737148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6815716" y="5743020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7416280" y="5740100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419533" y="4516263"/>
            <a:ext cx="1242000" cy="6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8034966" y="5125238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8049312" y="4528376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8042836" y="3305895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8045968" y="2708920"/>
            <a:ext cx="612000" cy="122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0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Logic 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Consider the </a:t>
            </a:r>
            <a:r>
              <a:rPr lang="en-CA" dirty="0" err="1"/>
              <a:t>Prolog</a:t>
            </a:r>
            <a:r>
              <a:rPr lang="en-CA" dirty="0"/>
              <a:t> programming language where we state facts:</a:t>
            </a:r>
          </a:p>
          <a:p>
            <a:pPr marL="360363" indent="-360363">
              <a:buNone/>
            </a:pP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179512" y="2207766"/>
            <a:ext cx="25922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juliana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bernhard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beatrix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claus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firso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mabel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constantijn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laurentien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catharina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female(alexia).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ariane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luana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zaria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eloise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claus_ii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female(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leonore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7744" y="2207766"/>
            <a:ext cx="316835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willem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catharina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parent(maxima,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catharina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willem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alexia).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parent(maxima, alexia).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willem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ariane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parent(maxima,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ariane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firso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luana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mabel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luana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firso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zaria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mabel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zaria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constantijn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eloise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laurentien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eloise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constantijn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claus_ii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laurentien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claus_ii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constantijn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leonore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laurentien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leonore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8104" y="2196728"/>
            <a:ext cx="36358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beatrix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willem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claus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willem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beatrix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friso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claus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friso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beatrix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constantijn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claus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constantijn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juliana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beatrix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bernhard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beatrix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juliana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irene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bernhard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irene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juliana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margriet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bernhard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margriet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juliana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christina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parent(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bernhard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christina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spouses(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willem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maxima).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spouses(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firso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mabel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spouses(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constantinjn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laurentien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spouses(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beatrix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claus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spouses(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juliana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bernhard</a:t>
            </a:r>
            <a:r>
              <a:rPr lang="en-CA" sz="14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</p:txBody>
      </p:sp>
      <p:pic>
        <p:nvPicPr>
          <p:cNvPr id="9" name="Picture 8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72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Logic 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You can now define relationships between individuals</a:t>
            </a:r>
          </a:p>
          <a:p>
            <a:pPr marL="360363" indent="-360363">
              <a:buNone/>
            </a:pP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1331640" y="2204864"/>
            <a:ext cx="6408712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% Relationships</a:t>
            </a:r>
          </a:p>
          <a:p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mother(M, X) :- parent(M, X), female(M).</a:t>
            </a:r>
          </a:p>
          <a:p>
            <a:pPr marL="0" indent="0">
              <a:buNone/>
            </a:pPr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father(F, X) :- parent(F, X),   male(F).</a:t>
            </a:r>
          </a:p>
          <a:p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sister(S, X)  :- sibling(S, X), female(S), \+ (S = X).</a:t>
            </a:r>
          </a:p>
          <a:p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brother(B, X) :- sibling(B, X),   male(B), \+ (S = X).</a:t>
            </a:r>
          </a:p>
          <a:p>
            <a:pPr marL="0" indent="0">
              <a:buNone/>
            </a:pPr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grandparent(G, X) :- parent(G, P), parent(P, X).</a:t>
            </a:r>
          </a:p>
          <a:p>
            <a:pPr marL="0" indent="0">
              <a:buNone/>
            </a:pPr>
            <a:endParaRPr lang="en-CA" sz="1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% Symmetric</a:t>
            </a:r>
          </a:p>
          <a:p>
            <a:pPr marL="0" indent="0">
              <a:buNone/>
            </a:pPr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spouses(X, Y) :- spouses(Y, X);</a:t>
            </a:r>
          </a:p>
          <a:p>
            <a:pPr marL="0" indent="0">
              <a:buNone/>
            </a:pPr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sibling(X, Y) :- parent(P, X), parent(P, Y), \+ (X = Y).</a:t>
            </a:r>
          </a:p>
          <a:p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cousin(X, Y)  :- parent(A, X), parent(B, Y), sibling(A, B).</a:t>
            </a:r>
          </a:p>
          <a:p>
            <a:endParaRPr lang="en-CA" sz="1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CA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Antisymmetric</a:t>
            </a:r>
            <a:endParaRPr lang="en-CA" sz="1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uncle(U, X) :-   male(U), sibling(U, Y), parent(Y, X).</a:t>
            </a:r>
          </a:p>
          <a:p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uncle(U, X) :-   male(U), spouse(U, Z), sibling(Z, Y), parent(Y, X).</a:t>
            </a:r>
          </a:p>
          <a:p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aunt(A, X)  :- female(A), parent(Y, X), sibling(A, Y).</a:t>
            </a:r>
          </a:p>
          <a:p>
            <a:r>
              <a:rPr lang="en-CA" sz="1300" dirty="0">
                <a:latin typeface="Consolas" panose="020B0609020204030204" pitchFamily="49" charset="0"/>
                <a:cs typeface="Consolas" panose="020B0609020204030204" pitchFamily="49" charset="0"/>
              </a:rPr>
              <a:t>aunt(A, X)  :- female(A), spouse(A, Z), sibling(Z, Y), parent(Y, X).</a:t>
            </a:r>
          </a:p>
        </p:txBody>
      </p:sp>
      <p:pic>
        <p:nvPicPr>
          <p:cNvPr id="7" name="Picture 6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8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Logic 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Given these relationships, you can now make queries:</a:t>
            </a:r>
          </a:p>
          <a:p>
            <a:pPr marL="800100" lvl="2" indent="0">
              <a:buNone/>
            </a:pP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cousin(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zaria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, alexia).</a:t>
            </a:r>
          </a:p>
          <a:p>
            <a:pPr marL="800100" lvl="2" indent="0">
              <a:buNone/>
            </a:pP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uncle(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constantijn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, alexia).</a:t>
            </a:r>
          </a:p>
          <a:p>
            <a:pPr marL="800100" lvl="2" indent="0">
              <a:buNone/>
            </a:pP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aunt(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laurentien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, alexia).</a:t>
            </a:r>
          </a:p>
          <a:p>
            <a:endParaRPr lang="en-CA" dirty="0"/>
          </a:p>
          <a:p>
            <a:pPr marL="360363" indent="-360363">
              <a:buNone/>
            </a:pPr>
            <a:r>
              <a:rPr lang="en-CA" dirty="0"/>
              <a:t>	Backtracking can be used to determine whether the above relationships hold given the stated facts</a:t>
            </a:r>
          </a:p>
          <a:p>
            <a:pPr marL="360363" indent="-360363">
              <a:buNone/>
            </a:pPr>
            <a:endParaRPr lang="en-CA" dirty="0"/>
          </a:p>
        </p:txBody>
      </p:sp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09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Question:  how do we define a programming language?</a:t>
            </a:r>
          </a:p>
          <a:p>
            <a:pPr lvl="1"/>
            <a:r>
              <a:rPr lang="en-CA" dirty="0"/>
              <a:t>Why are any of the following never valid?</a:t>
            </a:r>
          </a:p>
          <a:p>
            <a:pPr marL="457200" lvl="1" indent="0">
              <a:buNone/>
            </a:pPr>
            <a:r>
              <a:rPr lang="en-CA" dirty="0"/>
              <a:t>	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a + &lt; b</a:t>
            </a:r>
          </a:p>
          <a:p>
            <a:pPr marL="457200" lvl="1" indent="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c[3)</a:t>
            </a:r>
          </a:p>
          <a:p>
            <a:pPr marL="457200" lvl="1" indent="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d?e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54f</a:t>
            </a:r>
          </a:p>
          <a:p>
            <a:pPr marL="457200" lvl="1" indent="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""";</a:t>
            </a:r>
          </a:p>
          <a:p>
            <a:pPr marL="457200" lvl="1" indent="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g$ = "Hello world!";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Programming languages are defined by </a:t>
            </a:r>
            <a:r>
              <a:rPr lang="en-CA" i="1" dirty="0"/>
              <a:t>grammars</a:t>
            </a:r>
            <a:endParaRPr lang="en-CA" dirty="0"/>
          </a:p>
          <a:p>
            <a:pPr lvl="1"/>
            <a:r>
              <a:rPr lang="en-CA" dirty="0"/>
              <a:t>The C++ programming language grammar is available here:</a:t>
            </a:r>
          </a:p>
          <a:p>
            <a:pPr marL="457200" lvl="1" indent="0">
              <a:buNone/>
            </a:pPr>
            <a:r>
              <a:rPr lang="en-CA" dirty="0"/>
              <a:t>		http://www.nongnu.org/hcb/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marL="360363" indent="-360363">
              <a:buNone/>
            </a:pPr>
            <a:endParaRPr lang="en-CA" dirty="0"/>
          </a:p>
        </p:txBody>
      </p:sp>
      <p:pic>
        <p:nvPicPr>
          <p:cNvPr id="11" name="Picture 10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Parsing and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pPr marL="360363" indent="-360363">
              <a:buNone/>
            </a:pPr>
            <a:r>
              <a:rPr lang="en-CA" dirty="0"/>
              <a:t>	Consider just the conditional statements from the pre-processor</a:t>
            </a:r>
          </a:p>
          <a:p>
            <a:pPr lvl="1"/>
            <a:r>
              <a:rPr lang="en-CA" dirty="0"/>
              <a:t>Square brackets is used to indicate something is optional</a:t>
            </a:r>
          </a:p>
          <a:p>
            <a:pPr marL="57150" indent="0">
              <a:buNone/>
            </a:pPr>
            <a:endParaRPr lang="en-CA" sz="1600" dirty="0"/>
          </a:p>
          <a:p>
            <a:pPr marL="57150" indent="0">
              <a:buNone/>
            </a:pP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&lt;group&gt;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::=       </a:t>
            </a:r>
            <a:r>
              <a:rPr lang="en-CA" sz="1600" b="1" dirty="0">
                <a:solidFill>
                  <a:srgbClr val="FF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&lt;group-part&gt;</a:t>
            </a:r>
          </a:p>
          <a:p>
            <a:pPr marL="57150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&lt;group&gt; </a:t>
            </a:r>
            <a:r>
              <a:rPr lang="en-CA" sz="1600" b="1" dirty="0">
                <a:solidFill>
                  <a:srgbClr val="FF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&lt;group-part&gt;</a:t>
            </a:r>
          </a:p>
          <a:p>
            <a:pPr marL="57150" indent="0">
              <a:buNone/>
            </a:pPr>
            <a:r>
              <a:rPr lang="en-CA" sz="1600" b="1" dirty="0">
                <a:solidFill>
                  <a:srgbClr val="FF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&lt;group-part&gt;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::=  </a:t>
            </a:r>
            <a:r>
              <a:rPr lang="en-CA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&lt;if-section&gt;</a:t>
            </a:r>
          </a:p>
          <a:p>
            <a:pPr marL="57150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&lt;control-line&gt;</a:t>
            </a:r>
          </a:p>
          <a:p>
            <a:pPr marL="57150" indent="0">
              <a:buNone/>
            </a:pPr>
            <a:r>
              <a:rPr lang="en-CA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&lt;if-section&gt;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::=  </a:t>
            </a:r>
            <a:r>
              <a:rPr lang="en-CA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&lt;if-group&gt;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CA" sz="16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CA" sz="16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-groups&gt;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CA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&lt;else-group&gt;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CA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CA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-line&gt;</a:t>
            </a:r>
          </a:p>
          <a:p>
            <a:pPr marL="57150" indent="0">
              <a:buNone/>
            </a:pPr>
            <a:r>
              <a:rPr lang="en-CA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&lt;if-group&gt;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::=	  </a:t>
            </a: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#if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&lt;constant-expression&gt; &lt;</a:t>
            </a:r>
            <a:r>
              <a:rPr lang="en-CA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new-line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[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&lt;group&gt;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57150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CA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&lt;identifier&gt; &lt;</a:t>
            </a:r>
            <a:r>
              <a:rPr lang="en-CA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new-line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[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&lt;group&gt;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57150" indent="0">
              <a:buNone/>
            </a:pP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#</a:t>
            </a:r>
            <a:r>
              <a:rPr lang="en-CA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&lt;identifier&gt; &lt;</a:t>
            </a:r>
            <a:r>
              <a:rPr lang="en-CA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new-line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[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&lt;group&gt;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57150" indent="0">
              <a:buNone/>
            </a:pPr>
            <a:r>
              <a:rPr lang="en-CA" sz="16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CA" sz="16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-groups&gt;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::= </a:t>
            </a:r>
            <a:r>
              <a:rPr lang="en-CA" sz="1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CA" sz="1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-group&gt;</a:t>
            </a:r>
          </a:p>
          <a:p>
            <a:pPr marL="57150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CA" sz="16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CA" sz="16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-groups&gt;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CA" sz="1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-group&gt;</a:t>
            </a:r>
          </a:p>
          <a:p>
            <a:pPr marL="57150" indent="0">
              <a:buNone/>
            </a:pPr>
            <a:r>
              <a:rPr lang="en-CA" sz="1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CA" sz="1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-group&gt;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::=  </a:t>
            </a: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CA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&lt;constant-expression&gt; &lt;</a:t>
            </a:r>
            <a:r>
              <a:rPr lang="en-CA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new-line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[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&lt;group&gt;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57150" indent="0">
              <a:buNone/>
            </a:pPr>
            <a:r>
              <a:rPr lang="en-CA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&lt;else-group&gt;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::=  </a:t>
            </a: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#else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new-line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[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&lt;group&gt;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57150" indent="0">
              <a:buNone/>
            </a:pPr>
            <a:r>
              <a:rPr lang="en-CA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CA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-line&gt;</a:t>
            </a:r>
            <a:r>
              <a:rPr lang="en-CA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::=  </a:t>
            </a: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CA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CA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new-line&gt;</a:t>
            </a:r>
          </a:p>
          <a:p>
            <a:pPr lvl="1"/>
            <a:endParaRPr lang="en-CA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CA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7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Parsing and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buNone/>
            </a:pPr>
            <a:r>
              <a:rPr lang="en-CA" dirty="0"/>
              <a:t>	We cannot work with a full grammar for C++</a:t>
            </a:r>
          </a:p>
          <a:p>
            <a:pPr lvl="1"/>
            <a:r>
              <a:rPr lang="en-CA" dirty="0"/>
              <a:t>Instead, we will consider some vastly oversimplified versions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&lt;digit&gt;       ::= 0 | 1 | 2 | 3 | 4 | 5 | 6 | 7 | 8 | 9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     ::= &lt;digit&gt; | &lt;digit&gt;&lt;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   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+&lt;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-&lt;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   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&gt;.&lt;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.&lt;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-.&lt;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+.&lt;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   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&gt;e&lt;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&gt;E&lt;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&gt;e&lt;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&gt;E&lt;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&lt;float&gt;     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nondigit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::= A | B | … | Z | a | b | … | z | _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&lt;identifier&gt;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nondigit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&lt;identifier&gt;&lt;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nondigit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| &lt;identifier&gt;&lt;digit&gt;</a:t>
            </a:r>
          </a:p>
          <a:p>
            <a:pPr marL="457200" lvl="1" indent="0">
              <a:buNone/>
            </a:pP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&lt;declaration&gt; ::=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&lt;identifier&gt; = &lt;identifier&gt;;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|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&lt;identifier&gt; 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| double &lt;identifier&gt; 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| double &lt;identifier&gt; = &lt;float&gt;</a:t>
            </a:r>
          </a:p>
        </p:txBody>
      </p:sp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06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Parsing and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buNone/>
            </a:pPr>
            <a:r>
              <a:rPr lang="en-CA" dirty="0"/>
              <a:t>	As you can see, each of these defines a tree</a:t>
            </a:r>
          </a:p>
          <a:p>
            <a:pPr lvl="1"/>
            <a:r>
              <a:rPr lang="en-CA" dirty="0"/>
              <a:t>Some of these trees are recursively defined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&lt;digit&gt;       ::= 0 | 1 | 2 | 3 | 4 | 5 | 6 | 7 | 8 | 9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     ::= &lt;digit&gt; | &lt;digit&gt;&lt;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   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+&lt;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-&lt;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   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&gt;.&lt;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.&lt;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-.&lt;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+.&lt;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   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&gt;e&lt;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&gt;E&lt;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&gt;e&lt;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&gt;E&lt;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&lt;float&gt;     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nondigit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   ::= A | B | … | Z | a | b | … | z | _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&lt;identifier&gt;  ::=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nondigit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 | &lt;identifier&gt;&lt;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nondigit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| &lt;identifier&gt;&lt;digit&gt;</a:t>
            </a:r>
          </a:p>
          <a:p>
            <a:pPr marL="457200" lvl="1" indent="0">
              <a:buNone/>
            </a:pP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&lt;declaration&gt; ::=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&lt;identifier&gt; = &lt;identifier&gt;;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|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&lt;identifier&gt; 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| double &lt;identifier&gt; = &lt;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| double &lt;identifier&gt; = &lt;float&gt;</a:t>
            </a:r>
          </a:p>
          <a:p>
            <a:pPr marL="457200" lvl="1" indent="0">
              <a:buNone/>
            </a:pP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5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Parsing and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525963"/>
          </a:xfrm>
        </p:spPr>
        <p:txBody>
          <a:bodyPr>
            <a:normAutofit lnSpcReduction="10000"/>
          </a:bodyPr>
          <a:lstStyle/>
          <a:p>
            <a:pPr marL="355600" indent="-355600">
              <a:buNone/>
            </a:pPr>
            <a:r>
              <a:rPr lang="en-CA" dirty="0"/>
              <a:t>	Suppose we are trying to parse the string</a:t>
            </a:r>
          </a:p>
          <a:p>
            <a:pPr marL="355600" indent="-355600">
              <a:buNone/>
            </a:pPr>
            <a:endParaRPr lang="en-CA" sz="1100" dirty="0"/>
          </a:p>
          <a:p>
            <a:pPr marL="355600" indent="-35560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var0 = 3532700;</a:t>
            </a:r>
          </a:p>
          <a:p>
            <a:pPr marL="355600" indent="-35560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double var1 = 3.5e-27;</a:t>
            </a:r>
          </a:p>
          <a:p>
            <a:pPr marL="355600" indent="-35560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double var2 = -44.203;</a:t>
            </a:r>
          </a:p>
          <a:p>
            <a:pPr marL="355600" indent="-355600">
              <a:buNone/>
            </a:pPr>
            <a:endParaRPr lang="en-CA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5600" indent="-355600">
              <a:buNone/>
            </a:pPr>
            <a:r>
              <a:rPr lang="en-CA" dirty="0"/>
              <a:t>	What if we’re parsing garbage?</a:t>
            </a:r>
          </a:p>
          <a:p>
            <a:pPr marL="355600" indent="-355600">
              <a:buNone/>
            </a:pPr>
            <a:endParaRPr lang="en-CA" sz="1100" dirty="0"/>
          </a:p>
          <a:p>
            <a:pPr marL="355600" indent="-35560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double var0 = 3.5g-27;</a:t>
            </a:r>
          </a:p>
          <a:p>
            <a:pPr marL="355600" indent="-35560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1var = 44203;</a:t>
            </a:r>
          </a:p>
          <a:p>
            <a:pPr marL="355600" indent="-35560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double var2 = 0.0</a:t>
            </a:r>
          </a:p>
          <a:p>
            <a:pPr marL="355600" indent="-35560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double var3 = 1.0;</a:t>
            </a:r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r>
              <a:rPr lang="en-CA" dirty="0"/>
              <a:t>	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Idea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Any actual path must be at least as long as 53 km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2" name="Picture 10" descr="C:\Users\dwharder\Desktop\slove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6119813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2347913" y="298291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7153275" y="3754438"/>
            <a:ext cx="357188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2295" name="Straight Connector 8"/>
          <p:cNvCxnSpPr>
            <a:cxnSpLocks noChangeShapeType="1"/>
            <a:endCxn id="7" idx="2"/>
          </p:cNvCxnSpPr>
          <p:nvPr/>
        </p:nvCxnSpPr>
        <p:spPr bwMode="auto">
          <a:xfrm>
            <a:off x="2714625" y="3063875"/>
            <a:ext cx="4438650" cy="762000"/>
          </a:xfrm>
          <a:prstGeom prst="line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6" name="TextBox 9"/>
          <p:cNvSpPr txBox="1">
            <a:spLocks noChangeArrowheads="1"/>
          </p:cNvSpPr>
          <p:nvPr/>
        </p:nvSpPr>
        <p:spPr bwMode="auto">
          <a:xfrm rot="566893">
            <a:off x="3597275" y="2981325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53 km</a:t>
            </a:r>
          </a:p>
        </p:txBody>
      </p:sp>
      <p:pic>
        <p:nvPicPr>
          <p:cNvPr id="12297" name="Picture 1229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764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Arial" charset="0"/>
                <a:cs typeface="Arial" charset="0"/>
              </a:rPr>
              <a:t>Backjumping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some cases, the following may occur: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Determining that one leaf does not constitute a solution may simultaneously determine that the corresponding sub-tree does not contain a solution, either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return to the closest ancestor such that it has not yet been determined that all descendants have been ruled out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described as </a:t>
            </a:r>
            <a:r>
              <a:rPr lang="en-US" altLang="en-US" i="1" dirty="0" err="1">
                <a:latin typeface="Arial" charset="0"/>
                <a:cs typeface="Arial" charset="0"/>
              </a:rPr>
              <a:t>backjumping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5604" name="Picture 2560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33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Searching a maze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In trying to find your way through a maze, one simple rule works quite nicely:</a:t>
            </a:r>
          </a:p>
          <a:p>
            <a:pPr lvl="1"/>
            <a:r>
              <a:rPr lang="en-CA" dirty="0"/>
              <a:t>The right-hand rule:</a:t>
            </a:r>
          </a:p>
          <a:p>
            <a:pPr marL="457200" lvl="1" indent="0">
              <a:buNone/>
            </a:pPr>
            <a:r>
              <a:rPr lang="en-CA" dirty="0"/>
              <a:t>	Touch a wall with your right hand, and continue forward always 	keeping your right hand touching a wall until you get out.</a:t>
            </a:r>
          </a:p>
          <a:p>
            <a:pPr marL="457200" lvl="1" indent="0">
              <a:buNone/>
            </a:pPr>
            <a:endParaRPr lang="en-CA" dirty="0"/>
          </a:p>
          <a:p>
            <a:pPr marL="355600" indent="-298450">
              <a:buNone/>
            </a:pPr>
            <a:r>
              <a:rPr lang="en-CA" dirty="0"/>
              <a:t>	</a:t>
            </a:r>
          </a:p>
        </p:txBody>
      </p:sp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4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Searching a maze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This works well in finding your way through a maze</a:t>
            </a:r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r>
              <a:rPr lang="en-CA" dirty="0"/>
              <a:t>	It doesn’t work if you’re trying to get into the maze or out of a maze</a:t>
            </a:r>
          </a:p>
        </p:txBody>
      </p:sp>
      <p:pic>
        <p:nvPicPr>
          <p:cNvPr id="2050" name="Picture 2" descr="C:\Users\dwharder\Desktop\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209" y="4577605"/>
            <a:ext cx="3025775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wharder\Desktop\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988840"/>
            <a:ext cx="3025775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547" y="4577605"/>
            <a:ext cx="3024696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052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2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Searching a maze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43192" cy="4525963"/>
          </a:xfrm>
        </p:spPr>
        <p:txBody>
          <a:bodyPr/>
          <a:lstStyle/>
          <a:p>
            <a:pPr marL="355600" indent="-355600">
              <a:buNone/>
            </a:pPr>
            <a:r>
              <a:rPr lang="en-CA" dirty="0"/>
              <a:t>	Consider the following algorithm:</a:t>
            </a:r>
          </a:p>
          <a:p>
            <a:pPr lvl="1"/>
            <a:r>
              <a:rPr lang="en-CA" dirty="0"/>
              <a:t>If the goal is reached, we are done</a:t>
            </a:r>
          </a:p>
          <a:p>
            <a:pPr lvl="1"/>
            <a:r>
              <a:rPr lang="en-CA" dirty="0"/>
              <a:t>If there is only one move into a previously unoccupied cell, move to it and flag it as occupied</a:t>
            </a:r>
          </a:p>
          <a:p>
            <a:pPr lvl="1"/>
            <a:r>
              <a:rPr lang="en-CA" dirty="0"/>
              <a:t>If there is more than one move into a previously unoccupied cell, push that position onto a stack, and take the right-most available path </a:t>
            </a:r>
          </a:p>
          <a:p>
            <a:pPr lvl="1"/>
            <a:r>
              <a:rPr lang="en-CA" dirty="0"/>
              <a:t>If there are no more moves, check the stack:</a:t>
            </a:r>
          </a:p>
          <a:p>
            <a:pPr lvl="2"/>
            <a:r>
              <a:rPr lang="en-CA" dirty="0"/>
              <a:t>If the stack is empty,</a:t>
            </a:r>
            <a:br>
              <a:rPr lang="en-CA" dirty="0"/>
            </a:br>
            <a:r>
              <a:rPr lang="en-CA" dirty="0"/>
              <a:t>        there is no path to the goal</a:t>
            </a:r>
          </a:p>
          <a:p>
            <a:pPr lvl="2"/>
            <a:r>
              <a:rPr lang="en-CA" dirty="0"/>
              <a:t>If the stack is not empty, pop to top position</a:t>
            </a:r>
            <a:br>
              <a:rPr lang="en-CA" dirty="0"/>
            </a:br>
            <a:r>
              <a:rPr lang="en-CA" dirty="0"/>
              <a:t>and continue the algorithm from that point</a:t>
            </a:r>
          </a:p>
          <a:p>
            <a:pPr lvl="1"/>
            <a:endParaRPr lang="en-CA" dirty="0"/>
          </a:p>
        </p:txBody>
      </p:sp>
      <p:pic>
        <p:nvPicPr>
          <p:cNvPr id="1026" name="Picture 2" descr="C:\Users\dwharder\Desktop\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81" y="4289573"/>
            <a:ext cx="3025775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02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60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Searching a maze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43192" cy="4525963"/>
          </a:xfrm>
        </p:spPr>
        <p:txBody>
          <a:bodyPr/>
          <a:lstStyle/>
          <a:p>
            <a:pPr marL="355600" indent="-355600">
              <a:buNone/>
            </a:pPr>
            <a:r>
              <a:rPr lang="en-CA" dirty="0"/>
              <a:t>	In each example, the solution is always found</a:t>
            </a:r>
          </a:p>
          <a:p>
            <a:pPr lvl="1"/>
            <a:r>
              <a:rPr lang="en-CA" dirty="0"/>
              <a:t>In the normal maze, less work is required due to </a:t>
            </a:r>
            <a:r>
              <a:rPr lang="en-CA" dirty="0" err="1"/>
              <a:t>backjumping</a:t>
            </a:r>
            <a:endParaRPr lang="en-CA" dirty="0"/>
          </a:p>
        </p:txBody>
      </p:sp>
      <p:pic>
        <p:nvPicPr>
          <p:cNvPr id="1026" name="Picture 2" descr="C:\Users\dwharder\Desktop\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96953"/>
            <a:ext cx="3025775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wharder\Desktop\a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3025775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05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68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wharder\Desktop\slove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6116638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Idea</a:t>
            </a:r>
            <a:endParaRPr lang="en-US" altLang="en-US" sz="4000">
              <a:latin typeface="Arial" charset="0"/>
              <a:cs typeface="Arial" charset="0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we have a 28 km shortest path from Kamnik to Kranj: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d(Kamnik, Kranj) = 28 km</a:t>
            </a:r>
            <a:endParaRPr lang="en-US" altLang="en-US" sz="36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22888" y="361791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7153275" y="3754438"/>
            <a:ext cx="357188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319" name="TextBox 7"/>
          <p:cNvSpPr txBox="1">
            <a:spLocks noChangeArrowheads="1"/>
          </p:cNvSpPr>
          <p:nvPr/>
        </p:nvSpPr>
        <p:spPr bwMode="auto">
          <a:xfrm>
            <a:off x="5715000" y="3336925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28 km</a:t>
            </a:r>
          </a:p>
        </p:txBody>
      </p:sp>
      <p:pic>
        <p:nvPicPr>
          <p:cNvPr id="13320" name="Picture 13319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wharder\Desktop\slove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6116638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Idea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lower bound on the shortest distance from Kranj to the destination is now </a:t>
            </a:r>
            <a:r>
              <a:rPr lang="en-US" altLang="en-US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h(Kranj, Bohinj) = 32 km</a:t>
            </a:r>
            <a:r>
              <a:rPr lang="en-US" altLang="en-US">
                <a:solidFill>
                  <a:srgbClr val="3333CC"/>
                </a:solidFill>
                <a:latin typeface="Arial" charset="0"/>
                <a:cs typeface="Arial" charset="0"/>
              </a:rPr>
              <a:t> </a:t>
            </a:r>
            <a:endParaRPr lang="en-US" altLang="en-US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22888" y="361791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7153275" y="3754438"/>
            <a:ext cx="357188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343" name="TextBox 7"/>
          <p:cNvSpPr txBox="1">
            <a:spLocks noChangeArrowheads="1"/>
          </p:cNvSpPr>
          <p:nvPr/>
        </p:nvSpPr>
        <p:spPr bwMode="auto">
          <a:xfrm>
            <a:off x="5715000" y="3336925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28 km</a:t>
            </a:r>
          </a:p>
        </p:txBody>
      </p:sp>
      <p:cxnSp>
        <p:nvCxnSpPr>
          <p:cNvPr id="14344" name="Straight Connector 8"/>
          <p:cNvCxnSpPr>
            <a:cxnSpLocks noChangeShapeType="1"/>
          </p:cNvCxnSpPr>
          <p:nvPr/>
        </p:nvCxnSpPr>
        <p:spPr bwMode="auto">
          <a:xfrm>
            <a:off x="2714625" y="3063875"/>
            <a:ext cx="2714625" cy="500063"/>
          </a:xfrm>
          <a:prstGeom prst="line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5" name="TextBox 9"/>
          <p:cNvSpPr txBox="1">
            <a:spLocks noChangeArrowheads="1"/>
          </p:cNvSpPr>
          <p:nvPr/>
        </p:nvSpPr>
        <p:spPr bwMode="auto">
          <a:xfrm rot="566893">
            <a:off x="3597275" y="2981325"/>
            <a:ext cx="78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b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32 km</a:t>
            </a:r>
          </a:p>
        </p:txBody>
      </p:sp>
      <p:sp>
        <p:nvSpPr>
          <p:cNvPr id="11" name="Oval 10"/>
          <p:cNvSpPr/>
          <p:nvPr/>
        </p:nvSpPr>
        <p:spPr>
          <a:xfrm>
            <a:off x="2347913" y="2982913"/>
            <a:ext cx="357187" cy="142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14346" name="Picture 1434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729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33971</TotalTime>
  <Words>7149</Words>
  <Application>Microsoft Macintosh PowerPoint</Application>
  <PresentationFormat>On-screen Show (4:3)</PresentationFormat>
  <Paragraphs>2177</Paragraphs>
  <Slides>74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Consolas</vt:lpstr>
      <vt:lpstr>Courier New</vt:lpstr>
      <vt:lpstr>Tahoma</vt:lpstr>
      <vt:lpstr>Times New Roman</vt:lpstr>
      <vt:lpstr>Wingdings</vt:lpstr>
      <vt:lpstr>Custom Design</vt:lpstr>
      <vt:lpstr>Equation</vt:lpstr>
      <vt:lpstr>CS101 Algorithms and Data Structures</vt:lpstr>
      <vt:lpstr>Outline of A* Search Algorithm</vt:lpstr>
      <vt:lpstr>Background</vt:lpstr>
      <vt:lpstr>Idea</vt:lpstr>
      <vt:lpstr>Idea</vt:lpstr>
      <vt:lpstr>Idea</vt:lpstr>
      <vt:lpstr>Idea</vt:lpstr>
      <vt:lpstr>Idea</vt:lpstr>
      <vt:lpstr>Idea</vt:lpstr>
      <vt:lpstr>Idea</vt:lpstr>
      <vt:lpstr>Idea</vt:lpstr>
      <vt:lpstr>Idea</vt:lpstr>
      <vt:lpstr>Algorithm Description</vt:lpstr>
      <vt:lpstr>Algorithm Description I (Tree Search)</vt:lpstr>
      <vt:lpstr>Algorithm Description II (Graph Search)</vt:lpstr>
      <vt:lpstr>Comparison of Priorities</vt:lpstr>
      <vt:lpstr>Comparison of Priorities</vt:lpstr>
      <vt:lpstr>Comparison of Priorities</vt:lpstr>
      <vt:lpstr>Comparison of Priorities</vt:lpstr>
      <vt:lpstr> Comparison with Dijkstra’s Algorithm</vt:lpstr>
      <vt:lpstr> Comparison with Dijkstra’s Algorithm</vt:lpstr>
      <vt:lpstr> Comparison with Dijkstra’s Algorithm</vt:lpstr>
      <vt:lpstr>Optimally Guarantees?</vt:lpstr>
      <vt:lpstr>Admissible Heuristics</vt:lpstr>
      <vt:lpstr>Admissible Heuristics</vt:lpstr>
      <vt:lpstr>Consistent Heuristics</vt:lpstr>
      <vt:lpstr>Time Complexity</vt:lpstr>
      <vt:lpstr>The N Puzzle</vt:lpstr>
      <vt:lpstr>The N Puzzle</vt:lpstr>
      <vt:lpstr>The N Puzzle</vt:lpstr>
      <vt:lpstr>The N Puzzle</vt:lpstr>
      <vt:lpstr>The N Puzzle</vt:lpstr>
      <vt:lpstr>The N Puzzle</vt:lpstr>
      <vt:lpstr>The N Puzzle</vt:lpstr>
      <vt:lpstr>The N Puzzle</vt:lpstr>
      <vt:lpstr>The N Puzzle</vt:lpstr>
      <vt:lpstr>The N Puzzle</vt:lpstr>
      <vt:lpstr>The N Puzzle</vt:lpstr>
      <vt:lpstr>The N Puzzle</vt:lpstr>
      <vt:lpstr>Summary</vt:lpstr>
      <vt:lpstr>Backtracking (Optional)</vt:lpstr>
      <vt:lpstr>Backtracking</vt:lpstr>
      <vt:lpstr>Sudoku</vt:lpstr>
      <vt:lpstr>Sudoku</vt:lpstr>
      <vt:lpstr>Sudoku</vt:lpstr>
      <vt:lpstr>Sudoku</vt:lpstr>
      <vt:lpstr>Sudoku</vt:lpstr>
      <vt:lpstr>Sudoku</vt:lpstr>
      <vt:lpstr>Sudoku</vt:lpstr>
      <vt:lpstr>Sudoku</vt:lpstr>
      <vt:lpstr>Sudoku</vt:lpstr>
      <vt:lpstr>Sudoku</vt:lpstr>
      <vt:lpstr>Implementation</vt:lpstr>
      <vt:lpstr>Implementation</vt:lpstr>
      <vt:lpstr>Implementation</vt:lpstr>
      <vt:lpstr>Implementation</vt:lpstr>
      <vt:lpstr>Implementation</vt:lpstr>
      <vt:lpstr>Backtracking</vt:lpstr>
      <vt:lpstr>Classical applications</vt:lpstr>
      <vt:lpstr>Eight queens puzzle</vt:lpstr>
      <vt:lpstr>Knight’s tour</vt:lpstr>
      <vt:lpstr>Logic programming languages</vt:lpstr>
      <vt:lpstr>Logic programming languages</vt:lpstr>
      <vt:lpstr>Logic programming languages</vt:lpstr>
      <vt:lpstr>Parsing</vt:lpstr>
      <vt:lpstr>Parsing and grammars</vt:lpstr>
      <vt:lpstr>Parsing and grammars</vt:lpstr>
      <vt:lpstr>Parsing and grammars</vt:lpstr>
      <vt:lpstr>Parsing and grammars</vt:lpstr>
      <vt:lpstr>Backjumping</vt:lpstr>
      <vt:lpstr>Searching a maze</vt:lpstr>
      <vt:lpstr>Searching a maze</vt:lpstr>
      <vt:lpstr>Searching a maze</vt:lpstr>
      <vt:lpstr>Searching a maze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hongjiang wei</cp:lastModifiedBy>
  <cp:revision>1325</cp:revision>
  <dcterms:created xsi:type="dcterms:W3CDTF">2009-09-11T23:00:44Z</dcterms:created>
  <dcterms:modified xsi:type="dcterms:W3CDTF">2023-12-19T11:54:03Z</dcterms:modified>
</cp:coreProperties>
</file>